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478" r:id="rId7"/>
    <p:sldId id="257" r:id="rId8"/>
    <p:sldId id="259" r:id="rId9"/>
    <p:sldId id="290" r:id="rId10"/>
    <p:sldId id="260" r:id="rId11"/>
    <p:sldId id="264" r:id="rId12"/>
    <p:sldId id="327" r:id="rId13"/>
    <p:sldId id="366" r:id="rId14"/>
    <p:sldId id="282" r:id="rId15"/>
    <p:sldId id="283" r:id="rId16"/>
    <p:sldId id="365" r:id="rId17"/>
    <p:sldId id="284" r:id="rId18"/>
    <p:sldId id="329" r:id="rId19"/>
    <p:sldId id="328" r:id="rId20"/>
    <p:sldId id="407" r:id="rId21"/>
    <p:sldId id="436" r:id="rId22"/>
    <p:sldId id="444" r:id="rId23"/>
    <p:sldId id="291" r:id="rId24"/>
    <p:sldId id="472" r:id="rId25"/>
    <p:sldId id="292" r:id="rId26"/>
    <p:sldId id="445" r:id="rId27"/>
    <p:sldId id="413" r:id="rId28"/>
    <p:sldId id="430" r:id="rId29"/>
    <p:sldId id="434" r:id="rId30"/>
    <p:sldId id="293" r:id="rId31"/>
    <p:sldId id="261" r:id="rId32"/>
    <p:sldId id="262" r:id="rId33"/>
    <p:sldId id="263" r:id="rId34"/>
    <p:sldId id="446" r:id="rId35"/>
    <p:sldId id="425" r:id="rId36"/>
    <p:sldId id="426" r:id="rId37"/>
    <p:sldId id="427" r:id="rId38"/>
    <p:sldId id="302" r:id="rId39"/>
    <p:sldId id="447" r:id="rId40"/>
    <p:sldId id="452" r:id="rId41"/>
    <p:sldId id="473" r:id="rId42"/>
    <p:sldId id="462" r:id="rId43"/>
    <p:sldId id="477" r:id="rId44"/>
    <p:sldId id="474" r:id="rId45"/>
    <p:sldId id="463" r:id="rId46"/>
    <p:sldId id="464" r:id="rId47"/>
    <p:sldId id="465" r:id="rId48"/>
    <p:sldId id="466" r:id="rId49"/>
    <p:sldId id="467" r:id="rId50"/>
    <p:sldId id="468" r:id="rId51"/>
    <p:sldId id="469" r:id="rId52"/>
    <p:sldId id="470" r:id="rId53"/>
    <p:sldId id="306" r:id="rId54"/>
    <p:sldId id="307" r:id="rId55"/>
    <p:sldId id="305" r:id="rId56"/>
    <p:sldId id="442" r:id="rId57"/>
    <p:sldId id="441" r:id="rId58"/>
    <p:sldId id="443" r:id="rId59"/>
    <p:sldId id="308" r:id="rId60"/>
    <p:sldId id="471" r:id="rId61"/>
    <p:sldId id="475" r:id="rId62"/>
    <p:sldId id="479" r:id="rId63"/>
    <p:sldId id="476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CD7E3B-B65F-43AC-9B2E-C4D861A26025}" v="5" dt="2024-09-23T23:49:52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94658"/>
  </p:normalViewPr>
  <p:slideViewPr>
    <p:cSldViewPr snapToGrid="0">
      <p:cViewPr varScale="1">
        <p:scale>
          <a:sx n="53" d="100"/>
          <a:sy n="53" d="100"/>
        </p:scale>
        <p:origin x="96" y="1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  Robinson" userId="6e3428bc-c7e3-4baa-b81f-23e61978d0c2" providerId="ADAL" clId="{BACD7E3B-B65F-43AC-9B2E-C4D861A26025}"/>
    <pc:docChg chg="modSld">
      <pc:chgData name="Robi  Robinson" userId="6e3428bc-c7e3-4baa-b81f-23e61978d0c2" providerId="ADAL" clId="{BACD7E3B-B65F-43AC-9B2E-C4D861A26025}" dt="2024-09-23T23:50:09.001" v="28" actId="1076"/>
      <pc:docMkLst>
        <pc:docMk/>
      </pc:docMkLst>
      <pc:sldChg chg="addSp modSp mod">
        <pc:chgData name="Robi  Robinson" userId="6e3428bc-c7e3-4baa-b81f-23e61978d0c2" providerId="ADAL" clId="{BACD7E3B-B65F-43AC-9B2E-C4D861A26025}" dt="2024-09-23T23:50:09.001" v="28" actId="1076"/>
        <pc:sldMkLst>
          <pc:docMk/>
          <pc:sldMk cId="3454047513" sldId="478"/>
        </pc:sldMkLst>
        <pc:spChg chg="mod">
          <ac:chgData name="Robi  Robinson" userId="6e3428bc-c7e3-4baa-b81f-23e61978d0c2" providerId="ADAL" clId="{BACD7E3B-B65F-43AC-9B2E-C4D861A26025}" dt="2024-09-23T23:49:35.210" v="23" actId="20577"/>
          <ac:spMkLst>
            <pc:docMk/>
            <pc:sldMk cId="3454047513" sldId="478"/>
            <ac:spMk id="2" creationId="{2D03DC05-C7A3-BF77-7537-5EE4AC29D97B}"/>
          </ac:spMkLst>
        </pc:spChg>
        <pc:spChg chg="add mod">
          <ac:chgData name="Robi  Robinson" userId="6e3428bc-c7e3-4baa-b81f-23e61978d0c2" providerId="ADAL" clId="{BACD7E3B-B65F-43AC-9B2E-C4D861A26025}" dt="2024-09-23T23:49:41.222" v="24" actId="1076"/>
          <ac:spMkLst>
            <pc:docMk/>
            <pc:sldMk cId="3454047513" sldId="478"/>
            <ac:spMk id="3" creationId="{56DC7C3F-136B-2534-4A07-491093E48BAE}"/>
          </ac:spMkLst>
        </pc:spChg>
        <pc:spChg chg="add mod">
          <ac:chgData name="Robi  Robinson" userId="6e3428bc-c7e3-4baa-b81f-23e61978d0c2" providerId="ADAL" clId="{BACD7E3B-B65F-43AC-9B2E-C4D861A26025}" dt="2024-09-23T23:49:29.581" v="7" actId="1076"/>
          <ac:spMkLst>
            <pc:docMk/>
            <pc:sldMk cId="3454047513" sldId="478"/>
            <ac:spMk id="4" creationId="{C565DB2E-C729-5404-4A69-5B01AA95FD7E}"/>
          </ac:spMkLst>
        </pc:spChg>
        <pc:spChg chg="add mod">
          <ac:chgData name="Robi  Robinson" userId="6e3428bc-c7e3-4baa-b81f-23e61978d0c2" providerId="ADAL" clId="{BACD7E3B-B65F-43AC-9B2E-C4D861A26025}" dt="2024-09-23T23:50:09.001" v="28" actId="1076"/>
          <ac:spMkLst>
            <pc:docMk/>
            <pc:sldMk cId="3454047513" sldId="478"/>
            <ac:spMk id="5" creationId="{291DE6E6-BB0E-4985-B589-D666346A9EF9}"/>
          </ac:spMkLst>
        </pc:spChg>
        <pc:spChg chg="add mod">
          <ac:chgData name="Robi  Robinson" userId="6e3428bc-c7e3-4baa-b81f-23e61978d0c2" providerId="ADAL" clId="{BACD7E3B-B65F-43AC-9B2E-C4D861A26025}" dt="2024-09-23T23:49:57.541" v="27" actId="1076"/>
          <ac:spMkLst>
            <pc:docMk/>
            <pc:sldMk cId="3454047513" sldId="478"/>
            <ac:spMk id="6" creationId="{6DFAD406-8149-1935-6EBD-0F16A1F33A55}"/>
          </ac:spMkLst>
        </pc:spChg>
      </pc:sldChg>
      <pc:sldChg chg="addSp modSp mod">
        <pc:chgData name="Robi  Robinson" userId="6e3428bc-c7e3-4baa-b81f-23e61978d0c2" providerId="ADAL" clId="{BACD7E3B-B65F-43AC-9B2E-C4D861A26025}" dt="2024-09-23T23:49:12.359" v="3" actId="1076"/>
        <pc:sldMkLst>
          <pc:docMk/>
          <pc:sldMk cId="2170368820" sldId="479"/>
        </pc:sldMkLst>
        <pc:spChg chg="add">
          <ac:chgData name="Robi  Robinson" userId="6e3428bc-c7e3-4baa-b81f-23e61978d0c2" providerId="ADAL" clId="{BACD7E3B-B65F-43AC-9B2E-C4D861A26025}" dt="2024-09-23T23:48:55.863" v="0" actId="11529"/>
          <ac:spMkLst>
            <pc:docMk/>
            <pc:sldMk cId="2170368820" sldId="479"/>
            <ac:spMk id="3" creationId="{D6DEEEA2-5137-299C-FB07-F1D35595B80F}"/>
          </ac:spMkLst>
        </pc:spChg>
        <pc:spChg chg="add mod">
          <ac:chgData name="Robi  Robinson" userId="6e3428bc-c7e3-4baa-b81f-23e61978d0c2" providerId="ADAL" clId="{BACD7E3B-B65F-43AC-9B2E-C4D861A26025}" dt="2024-09-23T23:49:12.359" v="3" actId="1076"/>
          <ac:spMkLst>
            <pc:docMk/>
            <pc:sldMk cId="2170368820" sldId="479"/>
            <ac:spMk id="4" creationId="{2F9F4BB7-7DDC-2496-3772-425E331C9A3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2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AGE</a:t>
            </a:r>
          </a:p>
        </c:rich>
      </c:tx>
      <c:layout>
        <c:manualLayout>
          <c:xMode val="edge"/>
          <c:yMode val="edge"/>
          <c:x val="0.47227137726205276"/>
          <c:y val="8.545550395944095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&lt;25</c:v>
                </c:pt>
                <c:pt idx="1">
                  <c:v>25-34</c:v>
                </c:pt>
                <c:pt idx="2">
                  <c:v>35-44</c:v>
                </c:pt>
                <c:pt idx="3">
                  <c:v>45+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3.2</c:v>
                </c:pt>
                <c:pt idx="1">
                  <c:v>32.299999999999997</c:v>
                </c:pt>
                <c:pt idx="2">
                  <c:v>39.200000000000003</c:v>
                </c:pt>
                <c:pt idx="3">
                  <c:v>25.4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1A-E941-81E7-A0AB9DAF48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&lt;25</c:v>
                </c:pt>
                <c:pt idx="1">
                  <c:v>25-34</c:v>
                </c:pt>
                <c:pt idx="2">
                  <c:v>35-44</c:v>
                </c:pt>
                <c:pt idx="3">
                  <c:v>45+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941A-E941-81E7-A0AB9DAF480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&lt;25</c:v>
                </c:pt>
                <c:pt idx="1">
                  <c:v>25-34</c:v>
                </c:pt>
                <c:pt idx="2">
                  <c:v>35-44</c:v>
                </c:pt>
                <c:pt idx="3">
                  <c:v>45+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41A-E941-81E7-A0AB9DAF48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63591360"/>
        <c:axId val="1"/>
      </c:barChart>
      <c:catAx>
        <c:axId val="1463591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01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301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79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591360"/>
        <c:crosses val="autoZero"/>
        <c:crossBetween val="between"/>
      </c:valAx>
      <c:spPr>
        <a:noFill/>
        <a:ln w="8039">
          <a:noFill/>
        </a:ln>
      </c:spPr>
    </c:plotArea>
    <c:plotVisOnly val="1"/>
    <c:dispBlanksAs val="gap"/>
    <c:showDLblsOverMax val="0"/>
  </c:chart>
  <c:spPr>
    <a:solidFill>
      <a:schemeClr val="bg1">
        <a:lumMod val="95000"/>
        <a:alpha val="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11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7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46255546749061E-2"/>
          <c:y val="0.10127782015759663"/>
          <c:w val="0.95453744453250944"/>
          <c:h val="0.7847782716733361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BMI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834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0DE6-1443-9A78-540EAE2C20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834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DE6-1443-9A78-540EAE2C20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834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DE6-1443-9A78-540EAE2C20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8341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DE6-1443-9A78-540EAE2C20C5}"/>
              </c:ext>
            </c:extLst>
          </c:dPt>
          <c:cat>
            <c:strRef>
              <c:f>Sheet1!$A$2:$A$5</c:f>
              <c:strCache>
                <c:ptCount val="4"/>
                <c:pt idx="0">
                  <c:v>&lt;18.5</c:v>
                </c:pt>
                <c:pt idx="1">
                  <c:v>18.5-24.9</c:v>
                </c:pt>
                <c:pt idx="2">
                  <c:v>25-29.9</c:v>
                </c:pt>
                <c:pt idx="3">
                  <c:v>30+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12.7</c:v>
                </c:pt>
                <c:pt idx="2">
                  <c:v>55.7</c:v>
                </c:pt>
                <c:pt idx="3">
                  <c:v>31.7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E6-1443-9A78-540EAE2C2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8341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601624015748"/>
          <c:y val="9.5554681621882284E-2"/>
          <c:w val="0.54125479822834643"/>
          <c:h val="0.8118821473989821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608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230-B24F-867F-1E62C1A8BD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608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30-B24F-867F-1E62C1A8BD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608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230-B24F-867F-1E62C1A8BD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608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30-B24F-867F-1E62C1A8BD4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608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230-B24F-867F-1E62C1A8BD41}"/>
              </c:ext>
            </c:extLst>
          </c:dPt>
          <c:cat>
            <c:strRef>
              <c:f>Sheet1!$A$2:$A$6</c:f>
              <c:strCache>
                <c:ptCount val="5"/>
                <c:pt idx="0">
                  <c:v>Body Image</c:v>
                </c:pt>
                <c:pt idx="1">
                  <c:v>Body building</c:v>
                </c:pt>
                <c:pt idx="2">
                  <c:v>T def</c:v>
                </c:pt>
                <c:pt idx="3">
                  <c:v>Sports</c:v>
                </c:pt>
                <c:pt idx="4">
                  <c:v>Work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83</c:v>
                </c:pt>
                <c:pt idx="1">
                  <c:v>33</c:v>
                </c:pt>
                <c:pt idx="2">
                  <c:v>9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30-B24F-867F-1E62C1A8B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8107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2F2F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9469F-3D18-4990-ADC3-BB928E48CB8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C7C2C52-7F81-4B4E-A2AC-BD9F95784149}">
      <dgm:prSet/>
      <dgm:spPr/>
      <dgm:t>
        <a:bodyPr/>
        <a:lstStyle/>
        <a:p>
          <a:r>
            <a:rPr lang="en-US" b="1"/>
            <a:t>Is AAS use an addiction?</a:t>
          </a:r>
          <a:endParaRPr lang="en-US"/>
        </a:p>
      </dgm:t>
    </dgm:pt>
    <dgm:pt modelId="{31700B5F-B24D-4789-AFBE-5A3EF6630700}" type="parTrans" cxnId="{30A34CBD-14EC-432F-8F8B-2ABD42311F94}">
      <dgm:prSet/>
      <dgm:spPr/>
      <dgm:t>
        <a:bodyPr/>
        <a:lstStyle/>
        <a:p>
          <a:endParaRPr lang="en-US"/>
        </a:p>
      </dgm:t>
    </dgm:pt>
    <dgm:pt modelId="{875A68A0-A2ED-4676-A0CC-08754FC3CC23}" type="sibTrans" cxnId="{30A34CBD-14EC-432F-8F8B-2ABD42311F94}">
      <dgm:prSet/>
      <dgm:spPr/>
      <dgm:t>
        <a:bodyPr/>
        <a:lstStyle/>
        <a:p>
          <a:endParaRPr lang="en-US"/>
        </a:p>
      </dgm:t>
    </dgm:pt>
    <dgm:pt modelId="{EB51E8F3-815E-4304-B581-8B927B62A981}">
      <dgm:prSet/>
      <dgm:spPr/>
      <dgm:t>
        <a:bodyPr/>
        <a:lstStyle/>
        <a:p>
          <a:r>
            <a:rPr lang="en-US"/>
            <a:t>American Psychiatric Association – Addiction is severe substance use disorder</a:t>
          </a:r>
        </a:p>
      </dgm:t>
    </dgm:pt>
    <dgm:pt modelId="{9EA54F45-617C-4861-A3AF-8ECF35E7F061}" type="parTrans" cxnId="{0E6481A3-E093-4A00-A758-E8AB6AB4B141}">
      <dgm:prSet/>
      <dgm:spPr/>
      <dgm:t>
        <a:bodyPr/>
        <a:lstStyle/>
        <a:p>
          <a:endParaRPr lang="en-US"/>
        </a:p>
      </dgm:t>
    </dgm:pt>
    <dgm:pt modelId="{86DECE87-5F4B-4C4A-8F62-48DAA2D54361}" type="sibTrans" cxnId="{0E6481A3-E093-4A00-A758-E8AB6AB4B141}">
      <dgm:prSet/>
      <dgm:spPr/>
      <dgm:t>
        <a:bodyPr/>
        <a:lstStyle/>
        <a:p>
          <a:endParaRPr lang="en-US"/>
        </a:p>
      </dgm:t>
    </dgm:pt>
    <dgm:pt modelId="{0DAE0191-2A51-48A6-A2E6-EBB644D9C484}">
      <dgm:prSet/>
      <dgm:spPr/>
      <dgm:t>
        <a:bodyPr/>
        <a:lstStyle/>
        <a:p>
          <a:r>
            <a:rPr lang="en-AU"/>
            <a:t>According to the National Institute on Drug Abuse, people begin taking drugs for a variety of reasons, including:</a:t>
          </a:r>
          <a:endParaRPr lang="en-US"/>
        </a:p>
      </dgm:t>
    </dgm:pt>
    <dgm:pt modelId="{8CC173EA-C67E-40D4-9151-264B157AFB2B}" type="parTrans" cxnId="{07DB8EA2-E2CE-4CE2-894B-1F9446184B84}">
      <dgm:prSet/>
      <dgm:spPr/>
      <dgm:t>
        <a:bodyPr/>
        <a:lstStyle/>
        <a:p>
          <a:endParaRPr lang="en-US"/>
        </a:p>
      </dgm:t>
    </dgm:pt>
    <dgm:pt modelId="{85F9544F-B646-4C0E-ABAF-92425F1BB5DE}" type="sibTrans" cxnId="{07DB8EA2-E2CE-4CE2-894B-1F9446184B84}">
      <dgm:prSet/>
      <dgm:spPr/>
      <dgm:t>
        <a:bodyPr/>
        <a:lstStyle/>
        <a:p>
          <a:endParaRPr lang="en-US"/>
        </a:p>
      </dgm:t>
    </dgm:pt>
    <dgm:pt modelId="{95C9D443-16C8-4DDD-A731-3872DECE31E6}">
      <dgm:prSet/>
      <dgm:spPr/>
      <dgm:t>
        <a:bodyPr/>
        <a:lstStyle/>
        <a:p>
          <a:r>
            <a:rPr lang="en-AU"/>
            <a:t>to feel good — feeling of pleasure, “high”</a:t>
          </a:r>
          <a:endParaRPr lang="en-US"/>
        </a:p>
      </dgm:t>
    </dgm:pt>
    <dgm:pt modelId="{E2B81244-5D6C-4591-B099-F1F7EE22574B}" type="parTrans" cxnId="{6BD22BCB-E46F-4C73-814E-199F7D6902AC}">
      <dgm:prSet/>
      <dgm:spPr/>
      <dgm:t>
        <a:bodyPr/>
        <a:lstStyle/>
        <a:p>
          <a:endParaRPr lang="en-US"/>
        </a:p>
      </dgm:t>
    </dgm:pt>
    <dgm:pt modelId="{28DA2033-4C66-43C3-8520-6A67D81EFBFC}" type="sibTrans" cxnId="{6BD22BCB-E46F-4C73-814E-199F7D6902AC}">
      <dgm:prSet/>
      <dgm:spPr/>
      <dgm:t>
        <a:bodyPr/>
        <a:lstStyle/>
        <a:p>
          <a:endParaRPr lang="en-US"/>
        </a:p>
      </dgm:t>
    </dgm:pt>
    <dgm:pt modelId="{BBA30ACF-7CAF-4028-814F-73ED5EC5DAED}">
      <dgm:prSet/>
      <dgm:spPr/>
      <dgm:t>
        <a:bodyPr/>
        <a:lstStyle/>
        <a:p>
          <a:r>
            <a:rPr lang="en-AU"/>
            <a:t>to feel better — e.g., relieve stress</a:t>
          </a:r>
          <a:endParaRPr lang="en-US"/>
        </a:p>
      </dgm:t>
    </dgm:pt>
    <dgm:pt modelId="{D15254F9-40C9-432D-AB6B-86C19FBE9DA8}" type="parTrans" cxnId="{11B920F0-E594-4867-ABA9-8251079450A9}">
      <dgm:prSet/>
      <dgm:spPr/>
      <dgm:t>
        <a:bodyPr/>
        <a:lstStyle/>
        <a:p>
          <a:endParaRPr lang="en-US"/>
        </a:p>
      </dgm:t>
    </dgm:pt>
    <dgm:pt modelId="{3B94C408-AE00-43C4-AD4D-64D68CB99147}" type="sibTrans" cxnId="{11B920F0-E594-4867-ABA9-8251079450A9}">
      <dgm:prSet/>
      <dgm:spPr/>
      <dgm:t>
        <a:bodyPr/>
        <a:lstStyle/>
        <a:p>
          <a:endParaRPr lang="en-US"/>
        </a:p>
      </dgm:t>
    </dgm:pt>
    <dgm:pt modelId="{CC997B03-9E5D-433C-8760-4643A38696C8}">
      <dgm:prSet/>
      <dgm:spPr/>
      <dgm:t>
        <a:bodyPr/>
        <a:lstStyle/>
        <a:p>
          <a:r>
            <a:rPr lang="en-AU"/>
            <a:t>to do better — improve performance</a:t>
          </a:r>
          <a:endParaRPr lang="en-US"/>
        </a:p>
      </dgm:t>
    </dgm:pt>
    <dgm:pt modelId="{849D4183-683A-4379-AA7C-F7608778E6EE}" type="parTrans" cxnId="{254AEF15-9ADB-4164-8798-F0AC8509E43E}">
      <dgm:prSet/>
      <dgm:spPr/>
      <dgm:t>
        <a:bodyPr/>
        <a:lstStyle/>
        <a:p>
          <a:endParaRPr lang="en-US"/>
        </a:p>
      </dgm:t>
    </dgm:pt>
    <dgm:pt modelId="{4FB43AA8-9B5B-40F6-BE9B-428D5658E2C3}" type="sibTrans" cxnId="{254AEF15-9ADB-4164-8798-F0AC8509E43E}">
      <dgm:prSet/>
      <dgm:spPr/>
      <dgm:t>
        <a:bodyPr/>
        <a:lstStyle/>
        <a:p>
          <a:endParaRPr lang="en-US"/>
        </a:p>
      </dgm:t>
    </dgm:pt>
    <dgm:pt modelId="{1F2996E1-C81D-43CA-B188-737F594CD5CA}">
      <dgm:prSet/>
      <dgm:spPr/>
      <dgm:t>
        <a:bodyPr/>
        <a:lstStyle/>
        <a:p>
          <a:r>
            <a:rPr lang="en-AU"/>
            <a:t>curiosity and peer pressure</a:t>
          </a:r>
          <a:endParaRPr lang="en-US"/>
        </a:p>
      </dgm:t>
    </dgm:pt>
    <dgm:pt modelId="{D6B47C79-71F8-41F2-AB6D-DDFA9239486F}" type="parTrans" cxnId="{B3E24DE0-6905-4D77-8006-4038AF9DBC02}">
      <dgm:prSet/>
      <dgm:spPr/>
      <dgm:t>
        <a:bodyPr/>
        <a:lstStyle/>
        <a:p>
          <a:endParaRPr lang="en-US"/>
        </a:p>
      </dgm:t>
    </dgm:pt>
    <dgm:pt modelId="{762928A5-36E6-4149-8012-B9C804DDBA07}" type="sibTrans" cxnId="{B3E24DE0-6905-4D77-8006-4038AF9DBC02}">
      <dgm:prSet/>
      <dgm:spPr/>
      <dgm:t>
        <a:bodyPr/>
        <a:lstStyle/>
        <a:p>
          <a:endParaRPr lang="en-US"/>
        </a:p>
      </dgm:t>
    </dgm:pt>
    <dgm:pt modelId="{7CAEF269-165B-944C-B00D-FC5B55F391BD}" type="pres">
      <dgm:prSet presAssocID="{9D69469F-3D18-4990-ADC3-BB928E48CB8B}" presName="diagram" presStyleCnt="0">
        <dgm:presLayoutVars>
          <dgm:dir/>
          <dgm:resizeHandles val="exact"/>
        </dgm:presLayoutVars>
      </dgm:prSet>
      <dgm:spPr/>
    </dgm:pt>
    <dgm:pt modelId="{25AF9519-3BF4-9244-9616-CEADCE72998E}" type="pres">
      <dgm:prSet presAssocID="{2C7C2C52-7F81-4B4E-A2AC-BD9F95784149}" presName="node" presStyleLbl="node1" presStyleIdx="0" presStyleCnt="3">
        <dgm:presLayoutVars>
          <dgm:bulletEnabled val="1"/>
        </dgm:presLayoutVars>
      </dgm:prSet>
      <dgm:spPr/>
    </dgm:pt>
    <dgm:pt modelId="{5D2048D0-D3F8-DD46-9AE0-B5F23CB25A0E}" type="pres">
      <dgm:prSet presAssocID="{875A68A0-A2ED-4676-A0CC-08754FC3CC23}" presName="sibTrans" presStyleCnt="0"/>
      <dgm:spPr/>
    </dgm:pt>
    <dgm:pt modelId="{CFAEC0D3-C558-DC49-B0F7-61E95996C4E5}" type="pres">
      <dgm:prSet presAssocID="{EB51E8F3-815E-4304-B581-8B927B62A981}" presName="node" presStyleLbl="node1" presStyleIdx="1" presStyleCnt="3">
        <dgm:presLayoutVars>
          <dgm:bulletEnabled val="1"/>
        </dgm:presLayoutVars>
      </dgm:prSet>
      <dgm:spPr/>
    </dgm:pt>
    <dgm:pt modelId="{D05BC0B9-27B3-0640-A119-93EE52029748}" type="pres">
      <dgm:prSet presAssocID="{86DECE87-5F4B-4C4A-8F62-48DAA2D54361}" presName="sibTrans" presStyleCnt="0"/>
      <dgm:spPr/>
    </dgm:pt>
    <dgm:pt modelId="{44E658FC-DD8B-364B-8489-12F3EA03052A}" type="pres">
      <dgm:prSet presAssocID="{0DAE0191-2A51-48A6-A2E6-EBB644D9C484}" presName="node" presStyleLbl="node1" presStyleIdx="2" presStyleCnt="3">
        <dgm:presLayoutVars>
          <dgm:bulletEnabled val="1"/>
        </dgm:presLayoutVars>
      </dgm:prSet>
      <dgm:spPr/>
    </dgm:pt>
  </dgm:ptLst>
  <dgm:cxnLst>
    <dgm:cxn modelId="{254AEF15-9ADB-4164-8798-F0AC8509E43E}" srcId="{0DAE0191-2A51-48A6-A2E6-EBB644D9C484}" destId="{CC997B03-9E5D-433C-8760-4643A38696C8}" srcOrd="2" destOrd="0" parTransId="{849D4183-683A-4379-AA7C-F7608778E6EE}" sibTransId="{4FB43AA8-9B5B-40F6-BE9B-428D5658E2C3}"/>
    <dgm:cxn modelId="{18B6921E-4E64-5349-80F5-D6052348B7E9}" type="presOf" srcId="{9D69469F-3D18-4990-ADC3-BB928E48CB8B}" destId="{7CAEF269-165B-944C-B00D-FC5B55F391BD}" srcOrd="0" destOrd="0" presId="urn:microsoft.com/office/officeart/2005/8/layout/default"/>
    <dgm:cxn modelId="{70A6C621-DCB7-B84A-B519-EB9F2F8C711B}" type="presOf" srcId="{EB51E8F3-815E-4304-B581-8B927B62A981}" destId="{CFAEC0D3-C558-DC49-B0F7-61E95996C4E5}" srcOrd="0" destOrd="0" presId="urn:microsoft.com/office/officeart/2005/8/layout/default"/>
    <dgm:cxn modelId="{577EBE5B-01A8-054D-B93F-6E4E38F4FF09}" type="presOf" srcId="{1F2996E1-C81D-43CA-B188-737F594CD5CA}" destId="{44E658FC-DD8B-364B-8489-12F3EA03052A}" srcOrd="0" destOrd="4" presId="urn:microsoft.com/office/officeart/2005/8/layout/default"/>
    <dgm:cxn modelId="{B24D967A-C901-2D41-A402-BDB1C0F28776}" type="presOf" srcId="{CC997B03-9E5D-433C-8760-4643A38696C8}" destId="{44E658FC-DD8B-364B-8489-12F3EA03052A}" srcOrd="0" destOrd="3" presId="urn:microsoft.com/office/officeart/2005/8/layout/default"/>
    <dgm:cxn modelId="{07DB8EA2-E2CE-4CE2-894B-1F9446184B84}" srcId="{9D69469F-3D18-4990-ADC3-BB928E48CB8B}" destId="{0DAE0191-2A51-48A6-A2E6-EBB644D9C484}" srcOrd="2" destOrd="0" parTransId="{8CC173EA-C67E-40D4-9151-264B157AFB2B}" sibTransId="{85F9544F-B646-4C0E-ABAF-92425F1BB5DE}"/>
    <dgm:cxn modelId="{0E6481A3-E093-4A00-A758-E8AB6AB4B141}" srcId="{9D69469F-3D18-4990-ADC3-BB928E48CB8B}" destId="{EB51E8F3-815E-4304-B581-8B927B62A981}" srcOrd="1" destOrd="0" parTransId="{9EA54F45-617C-4861-A3AF-8ECF35E7F061}" sibTransId="{86DECE87-5F4B-4C4A-8F62-48DAA2D54361}"/>
    <dgm:cxn modelId="{A4B55AA9-2C22-1942-A6EA-E29C2FE54775}" type="presOf" srcId="{BBA30ACF-7CAF-4028-814F-73ED5EC5DAED}" destId="{44E658FC-DD8B-364B-8489-12F3EA03052A}" srcOrd="0" destOrd="2" presId="urn:microsoft.com/office/officeart/2005/8/layout/default"/>
    <dgm:cxn modelId="{F1BF2BB3-6677-A346-986D-1AEAB8FA6FE2}" type="presOf" srcId="{95C9D443-16C8-4DDD-A731-3872DECE31E6}" destId="{44E658FC-DD8B-364B-8489-12F3EA03052A}" srcOrd="0" destOrd="1" presId="urn:microsoft.com/office/officeart/2005/8/layout/default"/>
    <dgm:cxn modelId="{30A34CBD-14EC-432F-8F8B-2ABD42311F94}" srcId="{9D69469F-3D18-4990-ADC3-BB928E48CB8B}" destId="{2C7C2C52-7F81-4B4E-A2AC-BD9F95784149}" srcOrd="0" destOrd="0" parTransId="{31700B5F-B24D-4789-AFBE-5A3EF6630700}" sibTransId="{875A68A0-A2ED-4676-A0CC-08754FC3CC23}"/>
    <dgm:cxn modelId="{6BD22BCB-E46F-4C73-814E-199F7D6902AC}" srcId="{0DAE0191-2A51-48A6-A2E6-EBB644D9C484}" destId="{95C9D443-16C8-4DDD-A731-3872DECE31E6}" srcOrd="0" destOrd="0" parTransId="{E2B81244-5D6C-4591-B099-F1F7EE22574B}" sibTransId="{28DA2033-4C66-43C3-8520-6A67D81EFBFC}"/>
    <dgm:cxn modelId="{B3E24DE0-6905-4D77-8006-4038AF9DBC02}" srcId="{0DAE0191-2A51-48A6-A2E6-EBB644D9C484}" destId="{1F2996E1-C81D-43CA-B188-737F594CD5CA}" srcOrd="3" destOrd="0" parTransId="{D6B47C79-71F8-41F2-AB6D-DDFA9239486F}" sibTransId="{762928A5-36E6-4149-8012-B9C804DDBA07}"/>
    <dgm:cxn modelId="{3B9154EC-CBED-7B46-B2F4-E1725AB5BB63}" type="presOf" srcId="{2C7C2C52-7F81-4B4E-A2AC-BD9F95784149}" destId="{25AF9519-3BF4-9244-9616-CEADCE72998E}" srcOrd="0" destOrd="0" presId="urn:microsoft.com/office/officeart/2005/8/layout/default"/>
    <dgm:cxn modelId="{11B920F0-E594-4867-ABA9-8251079450A9}" srcId="{0DAE0191-2A51-48A6-A2E6-EBB644D9C484}" destId="{BBA30ACF-7CAF-4028-814F-73ED5EC5DAED}" srcOrd="1" destOrd="0" parTransId="{D15254F9-40C9-432D-AB6B-86C19FBE9DA8}" sibTransId="{3B94C408-AE00-43C4-AD4D-64D68CB99147}"/>
    <dgm:cxn modelId="{CE148EF5-0960-1741-9751-244F07E2A2B5}" type="presOf" srcId="{0DAE0191-2A51-48A6-A2E6-EBB644D9C484}" destId="{44E658FC-DD8B-364B-8489-12F3EA03052A}" srcOrd="0" destOrd="0" presId="urn:microsoft.com/office/officeart/2005/8/layout/default"/>
    <dgm:cxn modelId="{3036AA1D-F6FF-8641-9CD5-CCA013D95ED9}" type="presParOf" srcId="{7CAEF269-165B-944C-B00D-FC5B55F391BD}" destId="{25AF9519-3BF4-9244-9616-CEADCE72998E}" srcOrd="0" destOrd="0" presId="urn:microsoft.com/office/officeart/2005/8/layout/default"/>
    <dgm:cxn modelId="{DED24430-F0AC-D241-BA48-6F45A9140FFA}" type="presParOf" srcId="{7CAEF269-165B-944C-B00D-FC5B55F391BD}" destId="{5D2048D0-D3F8-DD46-9AE0-B5F23CB25A0E}" srcOrd="1" destOrd="0" presId="urn:microsoft.com/office/officeart/2005/8/layout/default"/>
    <dgm:cxn modelId="{90DA2904-C552-7E42-9BA7-A4D3373A5ACF}" type="presParOf" srcId="{7CAEF269-165B-944C-B00D-FC5B55F391BD}" destId="{CFAEC0D3-C558-DC49-B0F7-61E95996C4E5}" srcOrd="2" destOrd="0" presId="urn:microsoft.com/office/officeart/2005/8/layout/default"/>
    <dgm:cxn modelId="{A43C489B-ADAD-4542-8BFE-B5C0B55A439A}" type="presParOf" srcId="{7CAEF269-165B-944C-B00D-FC5B55F391BD}" destId="{D05BC0B9-27B3-0640-A119-93EE52029748}" srcOrd="3" destOrd="0" presId="urn:microsoft.com/office/officeart/2005/8/layout/default"/>
    <dgm:cxn modelId="{A1DF7027-0D73-9448-8633-7DCB3FEC24D5}" type="presParOf" srcId="{7CAEF269-165B-944C-B00D-FC5B55F391BD}" destId="{44E658FC-DD8B-364B-8489-12F3EA03052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F9519-3BF4-9244-9616-CEADCE72998E}">
      <dsp:nvSpPr>
        <dsp:cNvPr id="0" name=""/>
        <dsp:cNvSpPr/>
      </dsp:nvSpPr>
      <dsp:spPr>
        <a:xfrm>
          <a:off x="597507" y="1272"/>
          <a:ext cx="4046487" cy="2427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Is AAS use an addiction?</a:t>
          </a:r>
          <a:endParaRPr lang="en-US" sz="2000" kern="1200"/>
        </a:p>
      </dsp:txBody>
      <dsp:txXfrm>
        <a:off x="597507" y="1272"/>
        <a:ext cx="4046487" cy="2427892"/>
      </dsp:txXfrm>
    </dsp:sp>
    <dsp:sp modelId="{CFAEC0D3-C558-DC49-B0F7-61E95996C4E5}">
      <dsp:nvSpPr>
        <dsp:cNvPr id="0" name=""/>
        <dsp:cNvSpPr/>
      </dsp:nvSpPr>
      <dsp:spPr>
        <a:xfrm>
          <a:off x="5048644" y="1272"/>
          <a:ext cx="4046487" cy="2427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American Psychiatric Association – Addiction is severe substance use disorder</a:t>
          </a:r>
        </a:p>
      </dsp:txBody>
      <dsp:txXfrm>
        <a:off x="5048644" y="1272"/>
        <a:ext cx="4046487" cy="2427892"/>
      </dsp:txXfrm>
    </dsp:sp>
    <dsp:sp modelId="{44E658FC-DD8B-364B-8489-12F3EA03052A}">
      <dsp:nvSpPr>
        <dsp:cNvPr id="0" name=""/>
        <dsp:cNvSpPr/>
      </dsp:nvSpPr>
      <dsp:spPr>
        <a:xfrm>
          <a:off x="2823076" y="2833813"/>
          <a:ext cx="4046487" cy="2427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/>
            <a:t>According to the National Institute on Drug Abuse, people begin taking drugs for a variety of reasons, including:</a:t>
          </a:r>
          <a:endParaRPr lang="en-US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600" kern="1200"/>
            <a:t>to feel good — feeling of pleasure, “high”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600" kern="1200"/>
            <a:t>to feel better — e.g., relieve stress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600" kern="1200"/>
            <a:t>to do better — improve performance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600" kern="1200"/>
            <a:t>curiosity and peer pressure</a:t>
          </a:r>
          <a:endParaRPr lang="en-US" sz="1600" kern="1200"/>
        </a:p>
      </dsp:txBody>
      <dsp:txXfrm>
        <a:off x="2823076" y="2833813"/>
        <a:ext cx="4046487" cy="2427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FC838-141B-9D59-C4B0-53490D044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6B203-47FD-51F5-3437-082550A7D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52CF5-F852-B36A-5827-1CA1E067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2738C-2038-D524-A2B2-488C3F36A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31C22-36E3-C148-8210-2E6214C5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8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D1863-06BA-9CDB-39BC-E6DD771F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7B6AAD-4FD8-1ABF-9D0C-DD0176176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0E919-16E7-F192-226B-15F9057F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38923-212A-84DA-E092-3CB1CDFB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10335-80B1-E995-316F-40FAE472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4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F3E08D-427C-3794-D2EC-8D3956D960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3ED78-0489-F8D4-6E56-3F5A16453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98AB1-E3C9-6534-52B5-6EFA19A7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D7220-0453-E653-D3AA-C194C6F2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81572-E7F5-58BA-B4AA-DB54B5C7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17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2837F-FFE2-3BC6-F1FA-F62FFD7D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00617-E2FB-45D9-273A-964C1F02F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0C20E-8D55-A4B8-1FF1-40849851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EB347-44CD-F7AA-FEEB-1F7A91BE3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CFD12-8377-310D-5C63-EA5B8154E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FA8A-90C7-9FCE-DDD4-65D053E8D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42F9D-5175-749D-FF61-1AC1138DB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F8630-12FD-18FF-E5C8-7110FCC97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36D3-C241-3446-0AA2-BE572B5B9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14B79-4872-E5A5-64BE-35BAA98B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7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E923-2A05-B3B5-7727-05515D36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2A889-7C50-2BAD-86D2-435D8B59B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60275-6F36-554B-C9A2-360FCD724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85896-FD20-955F-9D5B-CB6F5D087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D0147-F32A-BF73-B301-6B6C64AD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B5E33-C333-CEE0-5FE5-7A396EE71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8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61ED-7800-4105-A00D-450429CB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BE844-4486-87EF-4215-CE92E86D9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DE2E3-E18E-C8A8-6E74-9CDC554B2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903465-6EF1-4CCE-91BC-B13D2AACD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7DCFF-9054-4DF1-6B79-3A6E4D0B6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7DA482-042C-6802-509E-66232BEE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92D143-DB80-5A52-4C6C-5D43C88F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28FDB-0FFA-BAEE-11AC-96C4AE0BC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10D0-36A2-ED97-407E-F6B8DADA2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FFBB65-0E0C-C132-ABB6-B04FFD860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B2058-711A-BB57-90BD-4A0D882A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73B63-354D-0B3A-EC9E-4B3A3825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85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FAC354-6E21-F8A3-1770-E73BB483B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14338-9B7A-151E-4012-7F6948AF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122DF-B2E4-ACA2-0D30-8809CFC2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22E3-C872-66F8-B9D9-9054EED27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DD734-C0AC-380D-B156-2E3242C1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64D72-9763-47A1-AED1-31CB67619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BA1D6-DDE9-0B8C-0B6F-E1CFDFB1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6B9E5-C71B-2433-77BD-47D4BE9F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758E5-079D-F0C3-5C89-A6A0042D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68703-5BF4-A33D-9460-FED09247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D3B5C-B8E3-D747-1C9D-9DCF1DE62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90174-CAC7-ACFE-8DEA-48EF4BEC4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97369-409E-B2F2-4D85-75213119C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7DFCA-31AB-75CD-7A36-D641F8E7D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5D15F-27B9-D682-8D8D-C1660161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5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50686C-6D50-D521-8D68-BBAC4D5F7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D1A1A-3DF1-28FC-1536-67FE65F3A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B1244-A670-0B22-0FA5-87F6D521D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660620-BF4B-914A-AD79-77E5048ADDD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4C179-0A14-49CB-3045-8B738FAC8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9840F-DCBD-E6E4-7A15-1F71E50C8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1E358-2A24-EC4B-9024-1E1C70AE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4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journals.sagepub.com/doi/full/10.1177/009145091769426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iff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1.racgp.org.au/ajgp/authors/scott-griffiths" TargetMode="External"/><Relationship Id="rId13" Type="http://schemas.openxmlformats.org/officeDocument/2006/relationships/hyperlink" Target="https://www1.racgp.org.au/ajgp/authors/mark-stoove" TargetMode="External"/><Relationship Id="rId18" Type="http://schemas.openxmlformats.org/officeDocument/2006/relationships/hyperlink" Target="https://onlinelibrary.wiley.com/authored-by/Lee/Kevin" TargetMode="External"/><Relationship Id="rId3" Type="http://schemas.microsoft.com/office/2007/relationships/hdphoto" Target="../media/hdphoto1.wdp"/><Relationship Id="rId7" Type="http://schemas.openxmlformats.org/officeDocument/2006/relationships/hyperlink" Target="https://www1.racgp.org.au/ajgp/authors/kevin-lee" TargetMode="External"/><Relationship Id="rId12" Type="http://schemas.openxmlformats.org/officeDocument/2006/relationships/hyperlink" Target="https://www1.racgp.org.au/ajgp/authors/fiona-bisshop" TargetMode="External"/><Relationship Id="rId17" Type="http://schemas.openxmlformats.org/officeDocument/2006/relationships/hyperlink" Target="https://onlinelibrary.wiley.com/authored-by/Eu/Beng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s://onlinelibrary.wiley.com/authored-by/Dawe/Joshua" TargetMode="External"/><Relationship Id="rId20" Type="http://schemas.openxmlformats.org/officeDocument/2006/relationships/hyperlink" Target="https://onlinelibrary.wiley.com/authored-by/Stoov%C3%A9/Mar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1.racgp.org.au/ajgp/authors/matthew-dunn" TargetMode="External"/><Relationship Id="rId11" Type="http://schemas.openxmlformats.org/officeDocument/2006/relationships/hyperlink" Target="https://www1.racgp.org.au/ajgp/authors/clara-tuck-meng-soo" TargetMode="External"/><Relationship Id="rId5" Type="http://schemas.openxmlformats.org/officeDocument/2006/relationships/hyperlink" Target="https://www1.racgp.org.au/ajgp/authors/joshua-dawe" TargetMode="External"/><Relationship Id="rId15" Type="http://schemas.openxmlformats.org/officeDocument/2006/relationships/hyperlink" Target="https://onlinelibrary.wiley.com/authored-by/Dunn/Matthew" TargetMode="External"/><Relationship Id="rId10" Type="http://schemas.openxmlformats.org/officeDocument/2006/relationships/hyperlink" Target="https://www1.racgp.org.au/ajgp/authors/david-baker" TargetMode="External"/><Relationship Id="rId19" Type="http://schemas.openxmlformats.org/officeDocument/2006/relationships/hyperlink" Target="https://onlinelibrary.wiley.com/authored-by/Piatkowski/Timothy" TargetMode="External"/><Relationship Id="rId4" Type="http://schemas.openxmlformats.org/officeDocument/2006/relationships/hyperlink" Target="https://www1.racgp.org.au/ajgp/authors/beng-eu" TargetMode="External"/><Relationship Id="rId9" Type="http://schemas.openxmlformats.org/officeDocument/2006/relationships/hyperlink" Target="https://www1.racgp.org.au/ajgp/authors/mark-bloch" TargetMode="External"/><Relationship Id="rId14" Type="http://schemas.openxmlformats.org/officeDocument/2006/relationships/hyperlink" Target="https://onlinelibrary.wiley.com/doi/10.1111/dar.1389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8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beng@prahranmarketclinic.com" TargetMode="External"/><Relationship Id="rId4" Type="http://schemas.openxmlformats.org/officeDocument/2006/relationships/hyperlink" Target="mailto:kevin.lee@monash.ed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eople Sitting in a Waiting Room | Three young men in suits … | Flickr">
            <a:extLst>
              <a:ext uri="{FF2B5EF4-FFF2-40B4-BE49-F238E27FC236}">
                <a16:creationId xmlns:a16="http://schemas.microsoft.com/office/drawing/2014/main" id="{289862BC-E92B-C504-FAF5-8F99F9769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-1" b="-1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4AC301-D86A-AE0E-25DB-30421C716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AU" sz="51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Picking the anabolic steroid user in your waiting room: Why it is important to manage and reduce harm</a:t>
            </a:r>
            <a:endParaRPr lang="en-US" sz="51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7C79FF-3046-D086-483C-A0EBF0E5C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Dr. Beng Eu</a:t>
            </a:r>
          </a:p>
          <a:p>
            <a:r>
              <a:rPr lang="en-US">
                <a:solidFill>
                  <a:schemeClr val="bg1"/>
                </a:solidFill>
              </a:rPr>
              <a:t>Dr. Kevin Lee</a:t>
            </a:r>
          </a:p>
        </p:txBody>
      </p:sp>
      <p:sp>
        <p:nvSpPr>
          <p:cNvPr id="1040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0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0AA6714F-E3CF-F945-ACD2-1CE6962132F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853354F2-EB8B-A341-B1D0-EFA06B956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88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2532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57017AC-4B37-4646-BAD5-F9AB908C8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5">
            <a:extLst>
              <a:ext uri="{FF2B5EF4-FFF2-40B4-BE49-F238E27FC236}">
                <a16:creationId xmlns:a16="http://schemas.microsoft.com/office/drawing/2014/main" id="{4686026F-3D33-3F44-ADA6-A8093C1D1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3" y="747713"/>
            <a:ext cx="8196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 algn="ctr"/>
            <a:r>
              <a:rPr lang="en-US" altLang="en-US" sz="2800" b="1" dirty="0"/>
              <a:t>What and How are PIEDs used? – PUSH!</a:t>
            </a:r>
          </a:p>
        </p:txBody>
      </p:sp>
      <p:sp>
        <p:nvSpPr>
          <p:cNvPr id="22535" name="TextBox 1">
            <a:extLst>
              <a:ext uri="{FF2B5EF4-FFF2-40B4-BE49-F238E27FC236}">
                <a16:creationId xmlns:a16="http://schemas.microsoft.com/office/drawing/2014/main" id="{56D5B732-D3FA-7846-9822-DAC16C717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409825"/>
            <a:ext cx="49688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r>
              <a:rPr lang="en-US" altLang="en-US" sz="2400" b="1"/>
              <a:t>Route of administration:</a:t>
            </a:r>
          </a:p>
          <a:p>
            <a:pPr lvl="1"/>
            <a:r>
              <a:rPr lang="en-US" altLang="en-US" sz="2400"/>
              <a:t>IM: 		93% (n=160)</a:t>
            </a:r>
          </a:p>
          <a:p>
            <a:pPr lvl="1"/>
            <a:r>
              <a:rPr lang="en-US" altLang="en-US" sz="2400"/>
              <a:t>Oral: 		16% (n=28)</a:t>
            </a:r>
          </a:p>
          <a:p>
            <a:pPr lvl="1"/>
            <a:r>
              <a:rPr lang="en-US" altLang="en-US" sz="2400"/>
              <a:t>Topical: 	 	1.3%   (n=2)</a:t>
            </a:r>
          </a:p>
          <a:p>
            <a:pPr lvl="1"/>
            <a:r>
              <a:rPr lang="en-US" altLang="en-US" sz="2400"/>
              <a:t>SCI:		 0.6%	(n=1)</a:t>
            </a:r>
          </a:p>
          <a:p>
            <a:endParaRPr lang="en-US" altLang="en-US"/>
          </a:p>
        </p:txBody>
      </p:sp>
      <p:graphicFrame>
        <p:nvGraphicFramePr>
          <p:cNvPr id="22536" name="Chart 7">
            <a:extLst>
              <a:ext uri="{FF2B5EF4-FFF2-40B4-BE49-F238E27FC236}">
                <a16:creationId xmlns:a16="http://schemas.microsoft.com/office/drawing/2014/main" id="{C678C0B6-514E-8C43-98FE-CF20721A66C5}"/>
              </a:ext>
            </a:extLst>
          </p:cNvPr>
          <p:cNvGraphicFramePr>
            <a:graphicFrameLocks/>
          </p:cNvGraphicFramePr>
          <p:nvPr/>
        </p:nvGraphicFramePr>
        <p:xfrm>
          <a:off x="6323014" y="1712492"/>
          <a:ext cx="4968875" cy="3890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24384000" imgH="12319000" progId="Excel.Chart.8">
                  <p:embed followColorScheme="full"/>
                </p:oleObj>
              </mc:Choice>
              <mc:Fallback>
                <p:oleObj name="Chart" r:id="rId4" imgW="24384000" imgH="12319000" progId="Excel.Chart.8">
                  <p:embed followColorScheme="full"/>
                  <p:pic>
                    <p:nvPicPr>
                      <p:cNvPr id="22536" name="Chart 7">
                        <a:extLst>
                          <a:ext uri="{FF2B5EF4-FFF2-40B4-BE49-F238E27FC236}">
                            <a16:creationId xmlns:a16="http://schemas.microsoft.com/office/drawing/2014/main" id="{C678C0B6-514E-8C43-98FE-CF20721A66C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alphaModFix amt="62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3014" y="1712492"/>
                        <a:ext cx="4968875" cy="3890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28B39D07-585B-37CC-DFF3-BC17C997E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75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A3D9097E-F20F-784A-AAC6-30515786E2A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0AF171EC-7954-7B46-9F2F-7A33E68FF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881"/>
          <a:stretch/>
        </p:blipFill>
        <p:spPr>
          <a:xfrm>
            <a:off x="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9460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2F11379-9073-824D-921C-72537293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">
            <a:extLst>
              <a:ext uri="{FF2B5EF4-FFF2-40B4-BE49-F238E27FC236}">
                <a16:creationId xmlns:a16="http://schemas.microsoft.com/office/drawing/2014/main" id="{F1594631-50B0-7646-B115-BE19C9021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914400"/>
            <a:ext cx="101504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 algn="ctr"/>
            <a:r>
              <a:rPr lang="en-US" altLang="en-US" sz="2800" b="1"/>
              <a:t>PUSH! Demographics</a:t>
            </a:r>
          </a:p>
          <a:p>
            <a:pPr algn="ctr"/>
            <a:endParaRPr lang="en-US" altLang="en-US" sz="2400"/>
          </a:p>
          <a:p>
            <a:endParaRPr lang="en-US" altLang="en-US" sz="2400"/>
          </a:p>
        </p:txBody>
      </p:sp>
      <p:sp>
        <p:nvSpPr>
          <p:cNvPr id="19463" name="TextBox 2">
            <a:extLst>
              <a:ext uri="{FF2B5EF4-FFF2-40B4-BE49-F238E27FC236}">
                <a16:creationId xmlns:a16="http://schemas.microsoft.com/office/drawing/2014/main" id="{95FD1552-5676-CC49-AF58-5F5B44A89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92" y="2683531"/>
            <a:ext cx="59086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r>
              <a:rPr lang="en-US" altLang="en-US" sz="2400" dirty="0"/>
              <a:t>Mean age: 38.1 years</a:t>
            </a:r>
          </a:p>
          <a:p>
            <a:pPr lvl="1"/>
            <a:r>
              <a:rPr lang="en-US" altLang="en-US" sz="2400" dirty="0"/>
              <a:t>&lt;25 :        3.2%  (n=5)</a:t>
            </a:r>
          </a:p>
          <a:p>
            <a:pPr lvl="1"/>
            <a:r>
              <a:rPr lang="en-US" altLang="en-US" sz="2400" dirty="0"/>
              <a:t>25-34:    32.3% (n=51)</a:t>
            </a:r>
          </a:p>
          <a:p>
            <a:pPr lvl="1"/>
            <a:r>
              <a:rPr lang="en-US" altLang="en-US" sz="2400" dirty="0"/>
              <a:t>35-44 :   39.2% (n=62)</a:t>
            </a:r>
          </a:p>
          <a:p>
            <a:pPr lvl="1"/>
            <a:r>
              <a:rPr lang="en-US" altLang="en-US" sz="2400" dirty="0"/>
              <a:t>45+ :       25.4% (n=40)</a:t>
            </a:r>
          </a:p>
          <a:p>
            <a:endParaRPr lang="en-US" altLang="en-US" sz="2400" dirty="0"/>
          </a:p>
          <a:p>
            <a:endParaRPr lang="en-US" altLang="en-US" sz="2400" dirty="0"/>
          </a:p>
        </p:txBody>
      </p:sp>
      <p:graphicFrame>
        <p:nvGraphicFramePr>
          <p:cNvPr id="3" name="Chart 10">
            <a:extLst>
              <a:ext uri="{FF2B5EF4-FFF2-40B4-BE49-F238E27FC236}">
                <a16:creationId xmlns:a16="http://schemas.microsoft.com/office/drawing/2014/main" id="{D5F6F9C3-6F8B-2249-9457-B7D06E07AD58}"/>
              </a:ext>
            </a:extLst>
          </p:cNvPr>
          <p:cNvGraphicFramePr>
            <a:graphicFrameLocks/>
          </p:cNvGraphicFramePr>
          <p:nvPr/>
        </p:nvGraphicFramePr>
        <p:xfrm>
          <a:off x="5691002" y="1653988"/>
          <a:ext cx="5908674" cy="3832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04B2ED8-2026-9F97-0FDC-08F606AC9F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801" y="5671357"/>
            <a:ext cx="2677016" cy="950614"/>
          </a:xfrm>
          <a:prstGeom prst="rect">
            <a:avLst/>
          </a:prstGeom>
        </p:spPr>
      </p:pic>
      <p:pic>
        <p:nvPicPr>
          <p:cNvPr id="4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B5EF0BB1-D37D-5DAC-FEF3-9AD6FD668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75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19500FCA-7161-CA4E-B6A2-861C9833B44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840C9A4E-3E47-CC49-BCB9-F0B2DE708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881"/>
          <a:stretch/>
        </p:blipFill>
        <p:spPr>
          <a:xfrm>
            <a:off x="20" y="29210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484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24F34C5-A1E2-7743-AF5E-FD82CE36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hart 7">
            <a:extLst>
              <a:ext uri="{FF2B5EF4-FFF2-40B4-BE49-F238E27FC236}">
                <a16:creationId xmlns:a16="http://schemas.microsoft.com/office/drawing/2014/main" id="{E6A38B3B-08AF-1C42-818A-DFCD9F2A210B}"/>
              </a:ext>
            </a:extLst>
          </p:cNvPr>
          <p:cNvGraphicFramePr>
            <a:graphicFrameLocks/>
          </p:cNvGraphicFramePr>
          <p:nvPr/>
        </p:nvGraphicFramePr>
        <p:xfrm>
          <a:off x="6618288" y="1935158"/>
          <a:ext cx="5220401" cy="325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487" name="TextBox 10">
            <a:extLst>
              <a:ext uri="{FF2B5EF4-FFF2-40B4-BE49-F238E27FC236}">
                <a16:creationId xmlns:a16="http://schemas.microsoft.com/office/drawing/2014/main" id="{FDBD36BE-C105-0940-883B-CA7723CF2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708025"/>
            <a:ext cx="6226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 algn="ctr"/>
            <a:r>
              <a:rPr lang="en-US" altLang="en-US" sz="2800" b="1"/>
              <a:t>PUSH! Demographics</a:t>
            </a:r>
          </a:p>
        </p:txBody>
      </p:sp>
      <p:sp>
        <p:nvSpPr>
          <p:cNvPr id="20488" name="TextBox 5">
            <a:extLst>
              <a:ext uri="{FF2B5EF4-FFF2-40B4-BE49-F238E27FC236}">
                <a16:creationId xmlns:a16="http://schemas.microsoft.com/office/drawing/2014/main" id="{80B85767-F7C4-1844-8685-6607305D5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1762125"/>
            <a:ext cx="57181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r>
              <a:rPr lang="en-US" altLang="en-US" sz="2400" dirty="0"/>
              <a:t>Body Mass Index (BMI)*</a:t>
            </a:r>
          </a:p>
          <a:p>
            <a:pPr lvl="1"/>
            <a:r>
              <a:rPr lang="en-US" altLang="en-US" sz="2400" dirty="0"/>
              <a:t>&lt;18.5: 0% (underweight)</a:t>
            </a:r>
          </a:p>
          <a:p>
            <a:pPr lvl="1"/>
            <a:r>
              <a:rPr lang="en-US" altLang="en-US" sz="2400" dirty="0"/>
              <a:t>18.5-24.9: 12.7% (n=20) (healthy)</a:t>
            </a:r>
          </a:p>
          <a:p>
            <a:pPr lvl="1"/>
            <a:r>
              <a:rPr lang="en-US" altLang="en-US" sz="2400" dirty="0"/>
              <a:t>25-29.9: 55.7% (n=88) (overweight)</a:t>
            </a:r>
          </a:p>
          <a:p>
            <a:pPr lvl="1"/>
            <a:r>
              <a:rPr lang="en-US" altLang="en-US" sz="2400" dirty="0"/>
              <a:t>Over 30: 31.7% (n=50) (obese)</a:t>
            </a:r>
          </a:p>
          <a:p>
            <a:endParaRPr lang="en-US" altLang="en-US" dirty="0"/>
          </a:p>
        </p:txBody>
      </p:sp>
      <p:sp>
        <p:nvSpPr>
          <p:cNvPr id="20489" name="TextBox 8">
            <a:extLst>
              <a:ext uri="{FF2B5EF4-FFF2-40B4-BE49-F238E27FC236}">
                <a16:creationId xmlns:a16="http://schemas.microsoft.com/office/drawing/2014/main" id="{FA4E8231-A87E-7A4F-BB1F-C54CBEE06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40188"/>
            <a:ext cx="5400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r>
              <a:rPr lang="en-US" altLang="en-US" sz="2400" b="1" dirty="0"/>
              <a:t>Mean – 28.0</a:t>
            </a:r>
          </a:p>
          <a:p>
            <a:endParaRPr lang="en-US" altLang="en-US" sz="2400" b="1" dirty="0"/>
          </a:p>
          <a:p>
            <a:r>
              <a:rPr lang="en-US" altLang="en-US" sz="2400" b="1" dirty="0"/>
              <a:t>Australian Average BMI – 28.1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8D8A1-69A7-B993-2A02-BDEE0AEE0E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801" y="5531359"/>
            <a:ext cx="2872088" cy="1019884"/>
          </a:xfrm>
          <a:prstGeom prst="rect">
            <a:avLst/>
          </a:prstGeom>
        </p:spPr>
      </p:pic>
      <p:pic>
        <p:nvPicPr>
          <p:cNvPr id="4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F542BDEB-7126-6117-52A8-AEB3F5000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75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EE944724-3F5E-EA45-85BF-A018170A2C2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381D6523-61C6-F049-95AC-E54E26EFDD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88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3556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EBD7860-A279-5E45-9AF8-C2D4C47A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1">
            <a:extLst>
              <a:ext uri="{FF2B5EF4-FFF2-40B4-BE49-F238E27FC236}">
                <a16:creationId xmlns:a16="http://schemas.microsoft.com/office/drawing/2014/main" id="{941CD111-19F3-F544-9409-DC40121A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096963"/>
            <a:ext cx="853817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 algn="r"/>
            <a:r>
              <a:rPr lang="en-US" altLang="en-US" sz="3200" b="1" dirty="0"/>
              <a:t>     PUSH! AUDIT - Motivations for use</a:t>
            </a:r>
          </a:p>
          <a:p>
            <a:pPr lvl="1"/>
            <a:endParaRPr lang="en-US" altLang="en-US" sz="2000" dirty="0"/>
          </a:p>
          <a:p>
            <a:pPr lvl="1"/>
            <a:endParaRPr lang="en-US" altLang="en-US" sz="2400" dirty="0"/>
          </a:p>
          <a:p>
            <a:pPr lvl="1"/>
            <a:endParaRPr lang="en-US" altLang="en-US" sz="2400" b="1" dirty="0"/>
          </a:p>
          <a:p>
            <a:pPr lvl="1"/>
            <a:r>
              <a:rPr lang="en-US" altLang="en-US" sz="2400" b="1" dirty="0"/>
              <a:t>Body image: 	 87% (n=150)</a:t>
            </a:r>
          </a:p>
          <a:p>
            <a:pPr lvl="1"/>
            <a:r>
              <a:rPr lang="en-US" altLang="en-US" sz="2400" b="1" dirty="0"/>
              <a:t>Body building:	 33% (n=57)</a:t>
            </a:r>
          </a:p>
          <a:p>
            <a:pPr lvl="1"/>
            <a:r>
              <a:rPr lang="en-US" altLang="en-US" sz="2400" b="1" dirty="0"/>
              <a:t>Test. Deficiency:  9% (n=15)</a:t>
            </a:r>
          </a:p>
          <a:p>
            <a:pPr lvl="1"/>
            <a:r>
              <a:rPr lang="en-US" altLang="en-US" sz="2400" b="1" dirty="0"/>
              <a:t>Sporting:                 3% (n=5)</a:t>
            </a:r>
          </a:p>
          <a:p>
            <a:pPr lvl="1"/>
            <a:r>
              <a:rPr lang="en-US" altLang="en-US" sz="2400" b="1" dirty="0"/>
              <a:t>Work:		     1% (n=2)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301C9A1-57FC-7E45-A074-5F88F6C2084D}"/>
              </a:ext>
            </a:extLst>
          </p:cNvPr>
          <p:cNvGraphicFramePr>
            <a:graphicFrameLocks/>
          </p:cNvGraphicFramePr>
          <p:nvPr/>
        </p:nvGraphicFramePr>
        <p:xfrm>
          <a:off x="5954068" y="1976110"/>
          <a:ext cx="5854972" cy="312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B874027-3569-63CC-E23F-9419929103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956" y="5161433"/>
            <a:ext cx="3731243" cy="1324972"/>
          </a:xfrm>
          <a:prstGeom prst="rect">
            <a:avLst/>
          </a:prstGeom>
        </p:spPr>
      </p:pic>
      <p:pic>
        <p:nvPicPr>
          <p:cNvPr id="4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FB4B570F-D14A-D20C-01CC-17F73185E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75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316A1743-43D9-4243-945B-C41D8CB708D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702F1431-ABAF-E045-B653-388126F21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0"/>
          </a:blip>
          <a:srcRect t="881"/>
          <a:stretch/>
        </p:blipFill>
        <p:spPr>
          <a:xfrm>
            <a:off x="20" y="354983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508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9E223BA-D297-964D-909D-1BC5BE775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1">
            <a:extLst>
              <a:ext uri="{FF2B5EF4-FFF2-40B4-BE49-F238E27FC236}">
                <a16:creationId xmlns:a16="http://schemas.microsoft.com/office/drawing/2014/main" id="{605E5862-7AFA-7D42-98D8-62B4C91E9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3" y="493713"/>
            <a:ext cx="8196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 algn="ctr"/>
            <a:r>
              <a:rPr lang="en-US" altLang="en-US" sz="2800" b="1" dirty="0"/>
              <a:t>What and How are PIEDs used? – PUSH!</a:t>
            </a:r>
          </a:p>
        </p:txBody>
      </p:sp>
      <p:sp>
        <p:nvSpPr>
          <p:cNvPr id="21511" name="TextBox 2">
            <a:extLst>
              <a:ext uri="{FF2B5EF4-FFF2-40B4-BE49-F238E27FC236}">
                <a16:creationId xmlns:a16="http://schemas.microsoft.com/office/drawing/2014/main" id="{E887209E-A758-7B4F-9DD2-C6AE3B87D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" y="989013"/>
            <a:ext cx="726598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r>
              <a:rPr lang="en-US" altLang="en-US" sz="2400" b="1" dirty="0"/>
              <a:t>Anabolic/Androgenic Steroids AAS) used:</a:t>
            </a:r>
          </a:p>
          <a:p>
            <a:pPr lvl="1"/>
            <a:r>
              <a:rPr lang="en-US" altLang="en-US" sz="2400" dirty="0"/>
              <a:t>Testosterone: 92% (n=158)</a:t>
            </a:r>
          </a:p>
          <a:p>
            <a:pPr lvl="1"/>
            <a:r>
              <a:rPr lang="en-US" altLang="en-US" sz="2400" dirty="0"/>
              <a:t>Nandrolone:    17% (n=30)</a:t>
            </a:r>
          </a:p>
          <a:p>
            <a:pPr lvl="1"/>
            <a:r>
              <a:rPr lang="en-US" altLang="en-US" sz="2400" dirty="0"/>
              <a:t>Trenbolone:    15% (n=25)</a:t>
            </a:r>
          </a:p>
          <a:p>
            <a:pPr lvl="1"/>
            <a:r>
              <a:rPr lang="en-US" altLang="en-US" sz="2400" dirty="0"/>
              <a:t>Boldenone:       9% (n=15)</a:t>
            </a:r>
          </a:p>
          <a:p>
            <a:pPr lvl="1"/>
            <a:r>
              <a:rPr lang="en-US" altLang="en-US" sz="2400" dirty="0"/>
              <a:t>*Oxandrolone:  6% (n=11)</a:t>
            </a:r>
          </a:p>
          <a:p>
            <a:r>
              <a:rPr lang="en-US" altLang="en-US" sz="2400" dirty="0"/>
              <a:t>      </a:t>
            </a:r>
            <a:r>
              <a:rPr lang="en-US" altLang="en-US" sz="2400" dirty="0" err="1"/>
              <a:t>Masteron</a:t>
            </a:r>
            <a:r>
              <a:rPr lang="en-US" altLang="en-US" sz="2400" dirty="0"/>
              <a:t>.          5%(n=8)</a:t>
            </a:r>
          </a:p>
          <a:p>
            <a:r>
              <a:rPr lang="en-US" altLang="en-US" sz="2400" dirty="0"/>
              <a:t>      *</a:t>
            </a:r>
            <a:r>
              <a:rPr lang="en-US" altLang="en-US" sz="2400" dirty="0" err="1"/>
              <a:t>Dianabol</a:t>
            </a:r>
            <a:r>
              <a:rPr lang="en-US" altLang="en-US" sz="2400" dirty="0"/>
              <a:t>.          5%(n=8)</a:t>
            </a:r>
          </a:p>
          <a:p>
            <a:r>
              <a:rPr lang="en-US" altLang="en-US" sz="2400" b="1" dirty="0"/>
              <a:t>Other PIEDs of note:</a:t>
            </a:r>
          </a:p>
          <a:p>
            <a:pPr lvl="1"/>
            <a:r>
              <a:rPr lang="en-US" altLang="en-US" sz="2400" dirty="0"/>
              <a:t>HGH: 	7% (n=12)</a:t>
            </a:r>
          </a:p>
          <a:p>
            <a:pPr lvl="1"/>
            <a:r>
              <a:rPr lang="en-US" altLang="en-US" sz="2400" dirty="0"/>
              <a:t>SARM: 	3% (n=5)</a:t>
            </a:r>
          </a:p>
          <a:p>
            <a:pPr lvl="1"/>
            <a:r>
              <a:rPr lang="en-US" altLang="en-US" sz="2400" dirty="0"/>
              <a:t>Peptides: 0.5% (n=1)</a:t>
            </a:r>
          </a:p>
          <a:p>
            <a:pPr lvl="1"/>
            <a:r>
              <a:rPr lang="en-US" altLang="en-US" sz="2400" dirty="0"/>
              <a:t>Insulin: 	0%</a:t>
            </a:r>
          </a:p>
          <a:p>
            <a:pPr lvl="1"/>
            <a:r>
              <a:rPr lang="en-US" altLang="en-US" sz="2400" dirty="0"/>
              <a:t>	</a:t>
            </a:r>
            <a:r>
              <a:rPr lang="en-US" altLang="en-US" dirty="0"/>
              <a:t>* oral agents</a:t>
            </a:r>
          </a:p>
        </p:txBody>
      </p:sp>
      <p:graphicFrame>
        <p:nvGraphicFramePr>
          <p:cNvPr id="21512" name="Chart 3">
            <a:extLst>
              <a:ext uri="{FF2B5EF4-FFF2-40B4-BE49-F238E27FC236}">
                <a16:creationId xmlns:a16="http://schemas.microsoft.com/office/drawing/2014/main" id="{9739B4EE-92AA-1E47-A36C-DB23571FE082}"/>
              </a:ext>
            </a:extLst>
          </p:cNvPr>
          <p:cNvGraphicFramePr>
            <a:graphicFrameLocks/>
          </p:cNvGraphicFramePr>
          <p:nvPr/>
        </p:nvGraphicFramePr>
        <p:xfrm>
          <a:off x="5647764" y="1577648"/>
          <a:ext cx="6076763" cy="3905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24384000" imgH="12319000" progId="Excel.Chart.8">
                  <p:embed followColorScheme="full"/>
                </p:oleObj>
              </mc:Choice>
              <mc:Fallback>
                <p:oleObj name="Chart" r:id="rId4" imgW="24384000" imgH="12319000" progId="Excel.Chart.8">
                  <p:embed followColorScheme="full"/>
                  <p:pic>
                    <p:nvPicPr>
                      <p:cNvPr id="21512" name="Chart 3">
                        <a:extLst>
                          <a:ext uri="{FF2B5EF4-FFF2-40B4-BE49-F238E27FC236}">
                            <a16:creationId xmlns:a16="http://schemas.microsoft.com/office/drawing/2014/main" id="{9739B4EE-92AA-1E47-A36C-DB23571FE08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alphaModFix amt="68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7764" y="1577648"/>
                        <a:ext cx="6076763" cy="3905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BA265E77-BEF8-E8FD-A000-4B262B869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75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5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5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5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5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5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5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5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5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5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5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5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5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15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5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5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5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white background with blue text and yellow symbols&#10;&#10;Description automatically generated">
            <a:extLst>
              <a:ext uri="{FF2B5EF4-FFF2-40B4-BE49-F238E27FC236}">
                <a16:creationId xmlns:a16="http://schemas.microsoft.com/office/drawing/2014/main" id="{DAF254CB-7720-CC34-79EB-4C76CC7D3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660" y="1308809"/>
            <a:ext cx="7328679" cy="5297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8C1F2D-1C6F-161A-11D0-8A3FB6433BF8}"/>
              </a:ext>
            </a:extLst>
          </p:cNvPr>
          <p:cNvSpPr txBox="1"/>
          <p:nvPr/>
        </p:nvSpPr>
        <p:spPr>
          <a:xfrm>
            <a:off x="1915297" y="531341"/>
            <a:ext cx="7994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prevalent is AAS use in Australia?</a:t>
            </a:r>
          </a:p>
        </p:txBody>
      </p:sp>
    </p:spTree>
    <p:extLst>
      <p:ext uri="{BB962C8B-B14F-4D97-AF65-F5344CB8AC3E}">
        <p14:creationId xmlns:p14="http://schemas.microsoft.com/office/powerpoint/2010/main" val="311186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D7F028BF-B27A-EDF3-46BB-11360924E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1409700"/>
            <a:ext cx="10662110" cy="41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71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C7D40-33A3-D02C-B3E4-E414B2B1E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957F1-B800-7ADC-515B-56EB40BC9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CAC86-5A8A-0B77-1728-D56532F6B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FF4D8-F5D9-A47C-0707-205EA77C13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-6803" y="0"/>
            <a:ext cx="12205606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  <a:softEdge rad="4699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53907-AD1C-9D96-4DFD-FF59129DDEE5}"/>
              </a:ext>
            </a:extLst>
          </p:cNvPr>
          <p:cNvSpPr txBox="1"/>
          <p:nvPr/>
        </p:nvSpPr>
        <p:spPr>
          <a:xfrm>
            <a:off x="3719384" y="1272746"/>
            <a:ext cx="5041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chart&#10;&#10;Description automatically generated">
            <a:extLst>
              <a:ext uri="{FF2B5EF4-FFF2-40B4-BE49-F238E27FC236}">
                <a16:creationId xmlns:a16="http://schemas.microsoft.com/office/drawing/2014/main" id="{59D43BEF-36B5-40F3-DE63-AD569A75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389" y="0"/>
            <a:ext cx="8892079" cy="6476946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D87402A4-5288-897E-BF05-663BCB011314}"/>
              </a:ext>
            </a:extLst>
          </p:cNvPr>
          <p:cNvSpPr/>
          <p:nvPr/>
        </p:nvSpPr>
        <p:spPr>
          <a:xfrm>
            <a:off x="248194" y="4950823"/>
            <a:ext cx="1031966" cy="30697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9AF140-0968-E91E-418E-368B5EA7127D}"/>
              </a:ext>
            </a:extLst>
          </p:cNvPr>
          <p:cNvSpPr txBox="1"/>
          <p:nvPr/>
        </p:nvSpPr>
        <p:spPr>
          <a:xfrm>
            <a:off x="9940835" y="4950823"/>
            <a:ext cx="21553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(anabolic steroids)</a:t>
            </a:r>
          </a:p>
        </p:txBody>
      </p:sp>
    </p:spTree>
    <p:extLst>
      <p:ext uri="{BB962C8B-B14F-4D97-AF65-F5344CB8AC3E}">
        <p14:creationId xmlns:p14="http://schemas.microsoft.com/office/powerpoint/2010/main" val="1835829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F3C3-0B2B-A24D-8A70-70F392878A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FA8D2-0712-C34B-B3F3-3E026EABF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1C12B-4FDE-4E4D-ABAA-2020C6B209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-6803" y="0"/>
            <a:ext cx="12205606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  <a:softEdge rad="4699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737CAE-F06B-3D41-AC2B-AA4AB564B9D4}"/>
              </a:ext>
            </a:extLst>
          </p:cNvPr>
          <p:cNvSpPr txBox="1"/>
          <p:nvPr/>
        </p:nvSpPr>
        <p:spPr>
          <a:xfrm>
            <a:off x="3719384" y="1272746"/>
            <a:ext cx="5041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A5322-C5FD-CF4D-BDFF-617284C98691}"/>
              </a:ext>
            </a:extLst>
          </p:cNvPr>
          <p:cNvSpPr txBox="1"/>
          <p:nvPr/>
        </p:nvSpPr>
        <p:spPr>
          <a:xfrm>
            <a:off x="1524000" y="1612362"/>
            <a:ext cx="9522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  <a:p>
            <a:pPr algn="ctr"/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0A3778-8012-744B-82FC-618A402B3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14460"/>
            <a:ext cx="10761785" cy="5429080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DDEDEECC-CCA1-5341-ACFB-339E4EF22824}"/>
              </a:ext>
            </a:extLst>
          </p:cNvPr>
          <p:cNvSpPr/>
          <p:nvPr/>
        </p:nvSpPr>
        <p:spPr>
          <a:xfrm>
            <a:off x="9601199" y="5451231"/>
            <a:ext cx="1184031" cy="339969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50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F3C3-0B2B-A24D-8A70-70F392878A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FA8D2-0712-C34B-B3F3-3E026EABF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1C12B-4FDE-4E4D-ABAA-2020C6B209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-194373" y="327060"/>
            <a:ext cx="12205606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  <a:softEdge rad="4699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737CAE-F06B-3D41-AC2B-AA4AB564B9D4}"/>
              </a:ext>
            </a:extLst>
          </p:cNvPr>
          <p:cNvSpPr txBox="1"/>
          <p:nvPr/>
        </p:nvSpPr>
        <p:spPr>
          <a:xfrm>
            <a:off x="3719384" y="1272746"/>
            <a:ext cx="5041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A5322-C5FD-CF4D-BDFF-617284C98691}"/>
              </a:ext>
            </a:extLst>
          </p:cNvPr>
          <p:cNvSpPr txBox="1"/>
          <p:nvPr/>
        </p:nvSpPr>
        <p:spPr>
          <a:xfrm>
            <a:off x="1668162" y="1629084"/>
            <a:ext cx="9522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  <a:p>
            <a:pPr algn="ctr"/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430CF9-05C5-F848-A41D-4D651A14F9C6}"/>
              </a:ext>
            </a:extLst>
          </p:cNvPr>
          <p:cNvSpPr txBox="1"/>
          <p:nvPr/>
        </p:nvSpPr>
        <p:spPr>
          <a:xfrm>
            <a:off x="1668162" y="679622"/>
            <a:ext cx="937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Australian Criminal Intelligence Commission  - </a:t>
            </a:r>
            <a:r>
              <a:rPr lang="en-AU" b="1" dirty="0"/>
              <a:t>Illicit Drug Data Report 2020-2021</a:t>
            </a:r>
            <a:endParaRPr lang="en-AU" dirty="0"/>
          </a:p>
          <a:p>
            <a:endParaRPr lang="en-US" dirty="0"/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EBF47F61-FCCF-4847-9230-8E92A987ECFB}"/>
              </a:ext>
            </a:extLst>
          </p:cNvPr>
          <p:cNvSpPr/>
          <p:nvPr/>
        </p:nvSpPr>
        <p:spPr>
          <a:xfrm>
            <a:off x="9174565" y="3952704"/>
            <a:ext cx="902043" cy="2219534"/>
          </a:xfrm>
          <a:prstGeom prst="frame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 descr="A graph of a number of people with a red line&#10;&#10;Description automatically generated with medium confidence">
            <a:extLst>
              <a:ext uri="{FF2B5EF4-FFF2-40B4-BE49-F238E27FC236}">
                <a16:creationId xmlns:a16="http://schemas.microsoft.com/office/drawing/2014/main" id="{D18A9B5A-CB8E-9AEA-F7D3-ED2EF907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985857"/>
            <a:ext cx="11376069" cy="554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1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03DC05-C7A3-BF77-7537-5EE4AC29D97B}"/>
              </a:ext>
            </a:extLst>
          </p:cNvPr>
          <p:cNvSpPr txBox="1"/>
          <p:nvPr/>
        </p:nvSpPr>
        <p:spPr>
          <a:xfrm>
            <a:off x="1754659" y="1272746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Agenda</a:t>
            </a:r>
          </a:p>
          <a:p>
            <a:r>
              <a:rPr lang="en-US" sz="2800" dirty="0"/>
              <a:t>Poll</a:t>
            </a:r>
          </a:p>
          <a:p>
            <a:endParaRPr lang="en-US" sz="2800" dirty="0"/>
          </a:p>
          <a:p>
            <a:r>
              <a:rPr lang="en-US" sz="2800" dirty="0"/>
              <a:t>Case 1 – Beng Eu followed by Discussion</a:t>
            </a:r>
          </a:p>
          <a:p>
            <a:endParaRPr lang="en-US" sz="2800" dirty="0"/>
          </a:p>
          <a:p>
            <a:r>
              <a:rPr lang="en-US" sz="2800" dirty="0"/>
              <a:t>Case 2 – Kevin Lee followed by Discussion</a:t>
            </a:r>
          </a:p>
          <a:p>
            <a:endParaRPr lang="en-US" sz="2800" dirty="0"/>
          </a:p>
          <a:p>
            <a:r>
              <a:rPr lang="en-US" sz="2800" dirty="0"/>
              <a:t>General Q + A</a:t>
            </a:r>
          </a:p>
          <a:p>
            <a:endParaRPr lang="en-US" sz="2800" dirty="0"/>
          </a:p>
          <a:p>
            <a:r>
              <a:rPr lang="en-US" sz="2800" dirty="0"/>
              <a:t>Poll</a:t>
            </a:r>
          </a:p>
        </p:txBody>
      </p:sp>
    </p:spTree>
    <p:extLst>
      <p:ext uri="{BB962C8B-B14F-4D97-AF65-F5344CB8AC3E}">
        <p14:creationId xmlns:p14="http://schemas.microsoft.com/office/powerpoint/2010/main" val="1764134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8B0AAC-CCC2-BE49-1072-978C416DE61E}"/>
              </a:ext>
            </a:extLst>
          </p:cNvPr>
          <p:cNvSpPr txBox="1"/>
          <p:nvPr/>
        </p:nvSpPr>
        <p:spPr>
          <a:xfrm>
            <a:off x="778476" y="1612362"/>
            <a:ext cx="1067623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A recent purposive survey of 94 steroid and image enhancing drug users in the UK found that </a:t>
            </a:r>
            <a:r>
              <a:rPr lang="en-AU" sz="2400" b="1" dirty="0">
                <a:solidFill>
                  <a:srgbClr val="C00000"/>
                </a:solidFill>
              </a:rPr>
              <a:t>only 6% reported seeking medical assistance </a:t>
            </a:r>
            <a:r>
              <a:rPr lang="en-AU" sz="2400" dirty="0"/>
              <a:t>when they experienced adverse effects related to AAS use. Users cited lack of understanding from their doctor as one of the reasons they did not engage with health services (</a:t>
            </a:r>
            <a:r>
              <a:rPr lang="en-AU" sz="2400" dirty="0">
                <a:hlinkClick r:id="rId4"/>
              </a:rPr>
              <a:t>Chandler &amp; McVeigh, 2013</a:t>
            </a:r>
            <a:r>
              <a:rPr lang="en-AU" sz="2400" dirty="0"/>
              <a:t>). </a:t>
            </a:r>
          </a:p>
          <a:p>
            <a:pPr algn="ctr"/>
            <a:endParaRPr lang="en-AU" sz="2000" dirty="0"/>
          </a:p>
          <a:p>
            <a:pPr algn="ctr"/>
            <a:r>
              <a:rPr lang="en-AU" sz="2400" dirty="0"/>
              <a:t>Similarly, a recent convenience study of injecting AAS users revealed </a:t>
            </a:r>
            <a:r>
              <a:rPr lang="en-AU" sz="2400" b="1" dirty="0">
                <a:solidFill>
                  <a:srgbClr val="C00000"/>
                </a:solidFill>
              </a:rPr>
              <a:t>only a minority (17%) </a:t>
            </a:r>
            <a:r>
              <a:rPr lang="en-AU" sz="2400" dirty="0"/>
              <a:t>of AAS injectors who experienced redness, swelling, or tenderness around the injection site </a:t>
            </a:r>
            <a:r>
              <a:rPr lang="en-AU" sz="2400" b="1" dirty="0">
                <a:solidFill>
                  <a:srgbClr val="C00000"/>
                </a:solidFill>
              </a:rPr>
              <a:t>had ever sought treatment </a:t>
            </a:r>
            <a:r>
              <a:rPr lang="en-AU" sz="2400" dirty="0"/>
              <a:t>(</a:t>
            </a:r>
            <a:r>
              <a:rPr lang="en-AU" sz="2400" dirty="0">
                <a:hlinkClick r:id="rId4"/>
              </a:rPr>
              <a:t>Hope et al., 2015</a:t>
            </a:r>
            <a:r>
              <a:rPr lang="en-AU" sz="2400" dirty="0"/>
              <a:t>). 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073B09-A0C5-32B7-5D2F-B58B4C38077B}"/>
              </a:ext>
            </a:extLst>
          </p:cNvPr>
          <p:cNvSpPr txBox="1"/>
          <p:nvPr/>
        </p:nvSpPr>
        <p:spPr>
          <a:xfrm>
            <a:off x="1731671" y="865260"/>
            <a:ext cx="84149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Case 1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Cole, 32 </a:t>
            </a:r>
            <a:r>
              <a:rPr lang="en-US" sz="2400" dirty="0" err="1"/>
              <a:t>yo</a:t>
            </a:r>
            <a:r>
              <a:rPr lang="en-US" sz="2400" dirty="0"/>
              <a:t> male, </a:t>
            </a:r>
            <a:r>
              <a:rPr lang="en-US" sz="2400" dirty="0" err="1"/>
              <a:t>Ht</a:t>
            </a:r>
            <a:r>
              <a:rPr lang="en-US" sz="2400" dirty="0"/>
              <a:t> 182.5 cm</a:t>
            </a:r>
            <a:r>
              <a:rPr lang="en-US" sz="2400" dirty="0">
                <a:highlight>
                  <a:srgbClr val="FFFF00"/>
                </a:highlight>
              </a:rPr>
              <a:t>, BMI 26.1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Past </a:t>
            </a:r>
            <a:r>
              <a:rPr lang="en-US" sz="2400" dirty="0" err="1">
                <a:highlight>
                  <a:srgbClr val="FFFF00"/>
                </a:highlight>
              </a:rPr>
              <a:t>hx</a:t>
            </a:r>
            <a:r>
              <a:rPr lang="en-US" sz="2400" dirty="0">
                <a:highlight>
                  <a:srgbClr val="FFFF00"/>
                </a:highlight>
              </a:rPr>
              <a:t> depression- </a:t>
            </a:r>
            <a:r>
              <a:rPr lang="en-US" sz="2400" dirty="0"/>
              <a:t>seeing psychologist, not on Rx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Has been a patient of the clinic for 10 years, </a:t>
            </a:r>
            <a:r>
              <a:rPr lang="en-US" sz="2400" dirty="0">
                <a:highlight>
                  <a:srgbClr val="FFFF00"/>
                </a:highlight>
              </a:rPr>
              <a:t>no other significant health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Presents with </a:t>
            </a:r>
            <a:r>
              <a:rPr lang="en-US" sz="2400" dirty="0">
                <a:highlight>
                  <a:srgbClr val="FFFF00"/>
                </a:highlight>
              </a:rPr>
              <a:t>R gluteal abscess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 questioning, admitted to using androgenic-androgenic steroids for the last few months. Self-injecting into gluteal muscle. Using </a:t>
            </a:r>
            <a:r>
              <a:rPr lang="en-US" sz="2400" dirty="0">
                <a:highlight>
                  <a:srgbClr val="FFFF00"/>
                </a:highlight>
              </a:rPr>
              <a:t>testosterone + trenbolone 3 times a week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What is important about his presentation?</a:t>
            </a:r>
          </a:p>
        </p:txBody>
      </p:sp>
    </p:spTree>
    <p:extLst>
      <p:ext uri="{BB962C8B-B14F-4D97-AF65-F5344CB8AC3E}">
        <p14:creationId xmlns:p14="http://schemas.microsoft.com/office/powerpoint/2010/main" val="1228271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1161535" y="1013254"/>
            <a:ext cx="101696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Cole (continued)</a:t>
            </a:r>
          </a:p>
          <a:p>
            <a:endParaRPr lang="en-US" sz="2800" dirty="0"/>
          </a:p>
          <a:p>
            <a:r>
              <a:rPr lang="en-US" sz="2800" dirty="0"/>
              <a:t>Abscess treated and resolved. He was very embarrassed about it. </a:t>
            </a:r>
          </a:p>
          <a:p>
            <a:r>
              <a:rPr lang="en-US" sz="2800" dirty="0"/>
              <a:t>Discussed safe injecting technique, potential adverse effects</a:t>
            </a:r>
          </a:p>
          <a:p>
            <a:r>
              <a:rPr lang="en-US" sz="2800" dirty="0"/>
              <a:t>Blood tests done- FBE,LFTs normal</a:t>
            </a:r>
          </a:p>
          <a:p>
            <a:endParaRPr lang="en-US" sz="2800" dirty="0"/>
          </a:p>
          <a:p>
            <a:r>
              <a:rPr lang="en-US" sz="2800" dirty="0"/>
              <a:t>Cole said that he would stop using AAS.</a:t>
            </a:r>
          </a:p>
        </p:txBody>
      </p:sp>
    </p:spTree>
    <p:extLst>
      <p:ext uri="{BB962C8B-B14F-4D97-AF65-F5344CB8AC3E}">
        <p14:creationId xmlns:p14="http://schemas.microsoft.com/office/powerpoint/2010/main" val="1969912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1161535" y="1013254"/>
            <a:ext cx="101696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Cole (continued)</a:t>
            </a:r>
          </a:p>
          <a:p>
            <a:endParaRPr lang="en-US" sz="2800" dirty="0"/>
          </a:p>
          <a:p>
            <a:r>
              <a:rPr lang="en-US" sz="2800" dirty="0"/>
              <a:t>Presented 4 months later</a:t>
            </a:r>
          </a:p>
          <a:p>
            <a:r>
              <a:rPr lang="en-US" sz="2800" dirty="0"/>
              <a:t>R gluteal abscess again – low gluteal- re-educated about injection site</a:t>
            </a:r>
          </a:p>
          <a:p>
            <a:r>
              <a:rPr lang="en-US" sz="2800" dirty="0"/>
              <a:t>Blood tests ordered- elevated ALT (&lt;2x ULN), normal FBE</a:t>
            </a:r>
          </a:p>
          <a:p>
            <a:r>
              <a:rPr lang="en-US" sz="2800" dirty="0"/>
              <a:t>He was on a AAS cycle currently, so was planning a break in his cycle- wondering about using PCT?</a:t>
            </a:r>
          </a:p>
          <a:p>
            <a:endParaRPr lang="en-US" sz="2800" dirty="0"/>
          </a:p>
          <a:p>
            <a:r>
              <a:rPr lang="en-US" sz="2800" dirty="0"/>
              <a:t>(Over the next 2 months , presented with severe back acne, snoring and chest injury from the gym)</a:t>
            </a:r>
          </a:p>
        </p:txBody>
      </p:sp>
    </p:spTree>
    <p:extLst>
      <p:ext uri="{BB962C8B-B14F-4D97-AF65-F5344CB8AC3E}">
        <p14:creationId xmlns:p14="http://schemas.microsoft.com/office/powerpoint/2010/main" val="2081702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ECF5AADF-6E63-7047-8860-192CDA13099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A62090C9-3575-924F-BD67-EC1B4AC442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88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3252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042C07-C2AB-874E-B253-8B3FB5686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1">
            <a:extLst>
              <a:ext uri="{FF2B5EF4-FFF2-40B4-BE49-F238E27FC236}">
                <a16:creationId xmlns:a16="http://schemas.microsoft.com/office/drawing/2014/main" id="{17326156-38DA-104E-A71F-5EBED916F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49" y="3111500"/>
            <a:ext cx="96980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 algn="ctr"/>
            <a:r>
              <a:rPr lang="en-AU" altLang="en-US" sz="2800" b="1" dirty="0"/>
              <a:t>The impact of harm reduction practice on non-prescribed Performance and Image Enhancing Drugs (PIEDs) use</a:t>
            </a:r>
            <a:r>
              <a:rPr lang="en-AU" altLang="en-US" sz="2800" dirty="0"/>
              <a:t> </a:t>
            </a:r>
            <a:endParaRPr lang="en-US" altLang="en-US" sz="2800" dirty="0"/>
          </a:p>
        </p:txBody>
      </p:sp>
      <p:pic>
        <p:nvPicPr>
          <p:cNvPr id="53255" name="Picture 5">
            <a:extLst>
              <a:ext uri="{FF2B5EF4-FFF2-40B4-BE49-F238E27FC236}">
                <a16:creationId xmlns:a16="http://schemas.microsoft.com/office/drawing/2014/main" id="{D5992863-CD50-1D43-8976-9B9098EF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41" y="493528"/>
            <a:ext cx="6257917" cy="22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CDE9A3C-A103-72E9-FC95-3AF7DEE3E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8B26D367-9A3D-6649-BF37-53AFC5E52A4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7AF897C7-FC32-8046-B353-58EC8B06A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881"/>
          <a:stretch/>
        </p:blipFill>
        <p:spPr>
          <a:xfrm>
            <a:off x="8183563" y="2634791"/>
            <a:ext cx="4749331" cy="267149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7348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B7C450F-486F-7942-9C3D-A887B77D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" descr="Harm reduction for HIV prevention | Avert">
            <a:extLst>
              <a:ext uri="{FF2B5EF4-FFF2-40B4-BE49-F238E27FC236}">
                <a16:creationId xmlns:a16="http://schemas.microsoft.com/office/drawing/2014/main" id="{F7D2359A-37F2-174F-8F3F-BC57FA7B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2438400"/>
            <a:ext cx="38592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Box 7">
            <a:extLst>
              <a:ext uri="{FF2B5EF4-FFF2-40B4-BE49-F238E27FC236}">
                <a16:creationId xmlns:a16="http://schemas.microsoft.com/office/drawing/2014/main" id="{362ED43E-E7E2-EE4E-B35F-0B70627A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812800"/>
            <a:ext cx="96980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 algn="ctr"/>
            <a:r>
              <a:rPr lang="en-AU" altLang="en-US" sz="2800" b="1" dirty="0"/>
              <a:t>The impact of harm reduction practice on non-prescribed Performance and Image Enhancing Drugs (PIEDs) use</a:t>
            </a:r>
            <a:r>
              <a:rPr lang="en-AU" altLang="en-US" sz="2800" dirty="0"/>
              <a:t> </a:t>
            </a:r>
            <a:r>
              <a:rPr lang="en-AU" altLang="en-US" sz="2800" b="1" dirty="0"/>
              <a:t>-Conclusions</a:t>
            </a:r>
            <a:endParaRPr lang="en-US" altLang="en-US" sz="2800" dirty="0"/>
          </a:p>
        </p:txBody>
      </p:sp>
      <p:sp>
        <p:nvSpPr>
          <p:cNvPr id="57352" name="TextBox 1">
            <a:extLst>
              <a:ext uri="{FF2B5EF4-FFF2-40B4-BE49-F238E27FC236}">
                <a16:creationId xmlns:a16="http://schemas.microsoft.com/office/drawing/2014/main" id="{47F9F3CA-0DA7-9645-B4BA-AD2542992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13" y="2438400"/>
            <a:ext cx="554196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en-US" altLang="en-US" sz="2800" dirty="0"/>
              <a:t>77% said there was benefit</a:t>
            </a:r>
          </a:p>
          <a:p>
            <a:pPr>
              <a:buFont typeface="Wingdings" pitchFamily="2" charset="2"/>
              <a:buChar char="v"/>
            </a:pPr>
            <a:r>
              <a:rPr lang="en-US" altLang="en-US" sz="2800" dirty="0"/>
              <a:t>65-72%- better monitoring/treatment</a:t>
            </a:r>
          </a:p>
          <a:p>
            <a:pPr>
              <a:buFont typeface="Wingdings" pitchFamily="2" charset="2"/>
              <a:buChar char="v"/>
            </a:pPr>
            <a:r>
              <a:rPr lang="en-US" altLang="en-US" sz="2800" dirty="0"/>
              <a:t>47% reduction</a:t>
            </a:r>
          </a:p>
          <a:p>
            <a:pPr>
              <a:buFont typeface="Wingdings" pitchFamily="2" charset="2"/>
              <a:buChar char="v"/>
            </a:pPr>
            <a:r>
              <a:rPr lang="en-US" altLang="en-US" sz="2800" dirty="0"/>
              <a:t>12% ceased</a:t>
            </a:r>
          </a:p>
          <a:p>
            <a:pPr>
              <a:buFont typeface="Wingdings" pitchFamily="2" charset="2"/>
              <a:buChar char="v"/>
            </a:pPr>
            <a:r>
              <a:rPr lang="en-US" altLang="en-US" sz="2800" dirty="0"/>
              <a:t>Engagement with GP resulted in significant change</a:t>
            </a:r>
          </a:p>
        </p:txBody>
      </p:sp>
      <p:pic>
        <p:nvPicPr>
          <p:cNvPr id="2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08D51A61-A119-8952-77BA-62794D07E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F3C3-0B2B-A24D-8A70-70F392878A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FA8D2-0712-C34B-B3F3-3E026EABF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1C12B-4FDE-4E4D-ABAA-2020C6B209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-6803" y="0"/>
            <a:ext cx="12205606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  <a:softEdge rad="4699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737CAE-F06B-3D41-AC2B-AA4AB564B9D4}"/>
              </a:ext>
            </a:extLst>
          </p:cNvPr>
          <p:cNvSpPr txBox="1"/>
          <p:nvPr/>
        </p:nvSpPr>
        <p:spPr>
          <a:xfrm>
            <a:off x="3719384" y="1272746"/>
            <a:ext cx="5041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A5322-C5FD-CF4D-BDFF-617284C98691}"/>
              </a:ext>
            </a:extLst>
          </p:cNvPr>
          <p:cNvSpPr txBox="1"/>
          <p:nvPr/>
        </p:nvSpPr>
        <p:spPr>
          <a:xfrm>
            <a:off x="1524000" y="1612362"/>
            <a:ext cx="9522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  <a:p>
            <a:pPr algn="ctr"/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02563-C00C-2143-BE4A-09B3916D6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62" y="340699"/>
            <a:ext cx="12192000" cy="817084"/>
          </a:xfrm>
          <a:prstGeom prst="rect">
            <a:avLst/>
          </a:prstGeom>
        </p:spPr>
      </p:pic>
      <p:pic>
        <p:nvPicPr>
          <p:cNvPr id="10" name="Picture 9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000EB8A9-9D77-1E4D-AEBD-1D907294B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736" y="1122363"/>
            <a:ext cx="7695467" cy="51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43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3" r="23671" b="-1"/>
          <a:stretch/>
        </p:blipFill>
        <p:spPr bwMode="auto">
          <a:xfrm>
            <a:off x="20" y="10"/>
            <a:ext cx="54098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ectangle 2063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F57DD-DC6C-7D06-7EEF-30B64B37ACEE}"/>
              </a:ext>
            </a:extLst>
          </p:cNvPr>
          <p:cNvSpPr txBox="1"/>
          <p:nvPr/>
        </p:nvSpPr>
        <p:spPr>
          <a:xfrm>
            <a:off x="6190735" y="685798"/>
            <a:ext cx="5315466" cy="5486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Harm reduction for people using PIEDs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Offer to monitor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prescribe (unless for treatment) - some medications requested may be restricted in certain states.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Ensure good overall advice provided-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eg.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Injection site, multi-dose vials.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 cessation or reduce use to reduce harm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Refer for further opinion if appropriate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eg.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Endocrinologist, cardiologist)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Engage in them in health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Provide info/education about potential harm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Monitor for AEs blood tests, echo, mental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Provide info about less harmful options, using less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48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CA423B-BD80-244F-D0AF-DACAA3B15EBE}"/>
              </a:ext>
            </a:extLst>
          </p:cNvPr>
          <p:cNvSpPr txBox="1"/>
          <p:nvPr/>
        </p:nvSpPr>
        <p:spPr>
          <a:xfrm>
            <a:off x="1789611" y="1122363"/>
            <a:ext cx="875211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PCT  Post-cycle Therapy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The use of agents to attempt to stimulate natural testosterone after using AAS or reduce potential adverse effects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Common agents- tamoxifen, clomiphene, HCG, cyclofenil, anastrozole, (SARMS)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Often used after a cycle but sometime used during the cycle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Complex dosing schedules online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May include anti-hypertensives, cabergoline</a:t>
            </a:r>
          </a:p>
        </p:txBody>
      </p:sp>
    </p:spTree>
    <p:extLst>
      <p:ext uri="{BB962C8B-B14F-4D97-AF65-F5344CB8AC3E}">
        <p14:creationId xmlns:p14="http://schemas.microsoft.com/office/powerpoint/2010/main" val="6491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E058A6-70F2-2B19-0354-C5AE5232B14D}"/>
              </a:ext>
            </a:extLst>
          </p:cNvPr>
          <p:cNvSpPr txBox="1"/>
          <p:nvPr/>
        </p:nvSpPr>
        <p:spPr>
          <a:xfrm>
            <a:off x="4992235" y="566678"/>
            <a:ext cx="66609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Appearance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Acne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Balding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C00000"/>
                </a:solidFill>
              </a:rPr>
              <a:t>Gynaecomastia</a:t>
            </a:r>
            <a:endParaRPr lang="en-US" sz="2800" dirty="0">
              <a:solidFill>
                <a:srgbClr val="C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C00000"/>
                </a:solidFill>
              </a:rPr>
              <a:t>Testicular shrinkage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34BDF-5CC7-094A-4BBA-948DB52B5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723" y="1089457"/>
            <a:ext cx="1637922" cy="1601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50433F-4654-C59C-5591-3FBF92354DA6}"/>
              </a:ext>
            </a:extLst>
          </p:cNvPr>
          <p:cNvSpPr txBox="1"/>
          <p:nvPr/>
        </p:nvSpPr>
        <p:spPr>
          <a:xfrm>
            <a:off x="5035008" y="2821684"/>
            <a:ext cx="4950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Neuro endocrine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Testicular pain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C00000"/>
                </a:solidFill>
              </a:rPr>
              <a:t>Suppression of HPG axis-Cognitive defects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C00000"/>
                </a:solidFill>
              </a:rPr>
              <a:t>Ongoing testosterone suppression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C00000"/>
                </a:solidFill>
              </a:rPr>
              <a:t>Infertility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28E2F-398B-9535-604D-D1703BAC2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40" y="3780757"/>
            <a:ext cx="2672548" cy="173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4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03DC05-C7A3-BF77-7537-5EE4AC29D97B}"/>
              </a:ext>
            </a:extLst>
          </p:cNvPr>
          <p:cNvSpPr txBox="1"/>
          <p:nvPr/>
        </p:nvSpPr>
        <p:spPr>
          <a:xfrm>
            <a:off x="493777" y="449786"/>
            <a:ext cx="11064240" cy="5847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Poll 1</a:t>
            </a:r>
          </a:p>
          <a:p>
            <a:pPr algn="ctr"/>
            <a:endParaRPr lang="en-US" sz="1000" dirty="0"/>
          </a:p>
          <a:p>
            <a:pPr algn="ctr"/>
            <a:r>
              <a:rPr lang="en-US" sz="3200" b="1" dirty="0"/>
              <a:t>How common is </a:t>
            </a:r>
            <a:r>
              <a:rPr lang="en-US" sz="3200" b="1" dirty="0" err="1"/>
              <a:t>PIEDs</a:t>
            </a:r>
            <a:r>
              <a:rPr lang="en-US" sz="3200" b="1" dirty="0"/>
              <a:t> use in Australia?</a:t>
            </a:r>
          </a:p>
          <a:p>
            <a:pPr algn="ctr"/>
            <a:r>
              <a:rPr lang="en-US" sz="3200" dirty="0"/>
              <a:t>&lt; 1%	        	1 – 2%	        &gt; 2%</a:t>
            </a:r>
          </a:p>
          <a:p>
            <a:pPr algn="ctr"/>
            <a:endParaRPr lang="en-US" sz="1000" dirty="0"/>
          </a:p>
          <a:p>
            <a:pPr algn="ctr"/>
            <a:r>
              <a:rPr lang="en-US" sz="3200" b="1" dirty="0"/>
              <a:t>Do you think you see anyone who uses </a:t>
            </a:r>
            <a:r>
              <a:rPr lang="en-US" sz="3200" b="1" dirty="0" err="1"/>
              <a:t>PIEDs</a:t>
            </a:r>
            <a:r>
              <a:rPr lang="en-US" sz="3200" b="1" dirty="0"/>
              <a:t>?</a:t>
            </a:r>
          </a:p>
          <a:p>
            <a:pPr algn="ctr"/>
            <a:r>
              <a:rPr lang="en-US" sz="3200" dirty="0"/>
              <a:t>Yes		No	        Unsure</a:t>
            </a:r>
          </a:p>
          <a:p>
            <a:pPr algn="ctr"/>
            <a:endParaRPr lang="en-US" sz="1000" dirty="0"/>
          </a:p>
          <a:p>
            <a:pPr algn="ctr"/>
            <a:r>
              <a:rPr lang="en-US" sz="3200" b="1" dirty="0"/>
              <a:t>How comfortable are you managing patients using </a:t>
            </a:r>
            <a:r>
              <a:rPr lang="en-US" sz="3200" b="1" dirty="0" err="1"/>
              <a:t>PIEDs</a:t>
            </a:r>
            <a:r>
              <a:rPr lang="en-US" sz="3200" b="1" dirty="0"/>
              <a:t>?</a:t>
            </a:r>
          </a:p>
          <a:p>
            <a:pPr algn="ctr"/>
            <a:r>
              <a:rPr lang="en-US" sz="2800" dirty="0"/>
              <a:t>I am comfortable treating patients who are using </a:t>
            </a:r>
            <a:r>
              <a:rPr lang="en-US" sz="2800" dirty="0" err="1"/>
              <a:t>PIEDs</a:t>
            </a:r>
            <a:endParaRPr lang="en-US" sz="2800" dirty="0"/>
          </a:p>
          <a:p>
            <a:pPr algn="ctr"/>
            <a:r>
              <a:rPr lang="en-US" sz="2800" dirty="0"/>
              <a:t>I am not sure how to manage patients using </a:t>
            </a:r>
            <a:r>
              <a:rPr lang="en-US" sz="2800" dirty="0" err="1"/>
              <a:t>PIEDs</a:t>
            </a:r>
            <a:endParaRPr lang="en-US" sz="2800" dirty="0"/>
          </a:p>
          <a:p>
            <a:pPr algn="ctr"/>
            <a:r>
              <a:rPr lang="en-US" sz="2800" dirty="0"/>
              <a:t>I don’t have patients in my practice using </a:t>
            </a:r>
            <a:r>
              <a:rPr lang="en-US" sz="2800" dirty="0" err="1"/>
              <a:t>PIEDs</a:t>
            </a:r>
            <a:endParaRPr lang="en-US" sz="2800" dirty="0"/>
          </a:p>
          <a:p>
            <a:pPr algn="ctr"/>
            <a:r>
              <a:rPr lang="en-US" sz="2800" dirty="0"/>
              <a:t>I think I have patients using </a:t>
            </a:r>
            <a:r>
              <a:rPr lang="en-US" sz="2800" dirty="0" err="1"/>
              <a:t>PIEDs</a:t>
            </a:r>
            <a:r>
              <a:rPr lang="en-US" sz="2800" dirty="0"/>
              <a:t>, but am not sure how to ask if they are using </a:t>
            </a:r>
            <a:r>
              <a:rPr lang="en-US" sz="2800" dirty="0" err="1"/>
              <a:t>PIEDs</a:t>
            </a:r>
            <a:endParaRPr lang="en-US" sz="2800" dirty="0"/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56DC7C3F-136B-2534-4A07-491093E48BAE}"/>
              </a:ext>
            </a:extLst>
          </p:cNvPr>
          <p:cNvSpPr/>
          <p:nvPr/>
        </p:nvSpPr>
        <p:spPr>
          <a:xfrm>
            <a:off x="4572000" y="1993392"/>
            <a:ext cx="164592" cy="164592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C565DB2E-C729-5404-4A69-5B01AA95FD7E}"/>
              </a:ext>
            </a:extLst>
          </p:cNvPr>
          <p:cNvSpPr/>
          <p:nvPr/>
        </p:nvSpPr>
        <p:spPr>
          <a:xfrm>
            <a:off x="7061186" y="1993392"/>
            <a:ext cx="164592" cy="164592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291DE6E6-BB0E-4985-B589-D666346A9EF9}"/>
              </a:ext>
            </a:extLst>
          </p:cNvPr>
          <p:cNvSpPr/>
          <p:nvPr/>
        </p:nvSpPr>
        <p:spPr>
          <a:xfrm>
            <a:off x="4751831" y="3121972"/>
            <a:ext cx="164592" cy="164592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6DFAD406-8149-1935-6EBD-0F16A1F33A55}"/>
              </a:ext>
            </a:extLst>
          </p:cNvPr>
          <p:cNvSpPr/>
          <p:nvPr/>
        </p:nvSpPr>
        <p:spPr>
          <a:xfrm>
            <a:off x="6516624" y="3121972"/>
            <a:ext cx="164592" cy="164592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4047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F61B15-66EA-F204-C591-EDF71E774347}"/>
              </a:ext>
            </a:extLst>
          </p:cNvPr>
          <p:cNvSpPr txBox="1"/>
          <p:nvPr/>
        </p:nvSpPr>
        <p:spPr>
          <a:xfrm>
            <a:off x="4830669" y="283898"/>
            <a:ext cx="61853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CVS/metabolic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Polycythemia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Hypertension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C00000"/>
                </a:solidFill>
              </a:rPr>
              <a:t>Hyperlipidaemia</a:t>
            </a:r>
            <a:r>
              <a:rPr lang="en-US" sz="2400" dirty="0">
                <a:solidFill>
                  <a:srgbClr val="C00000"/>
                </a:solidFill>
              </a:rPr>
              <a:t> ( Chol + TG)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Increased HBA1c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C00000"/>
                </a:solidFill>
              </a:rPr>
              <a:t>Cardiomyopathy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C00000"/>
                </a:solidFill>
              </a:rPr>
              <a:t>Myocardial Infarction, CVA, Conduction Abnormalities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C00000"/>
                </a:solidFill>
              </a:rPr>
              <a:t>Cardiac Death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02F652-8DE8-B0B9-AA33-5B623B5C5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950" y="1041261"/>
            <a:ext cx="1628726" cy="1901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E3E86-EB47-55F4-99DB-51509B13FE9E}"/>
              </a:ext>
            </a:extLst>
          </p:cNvPr>
          <p:cNvSpPr txBox="1"/>
          <p:nvPr/>
        </p:nvSpPr>
        <p:spPr>
          <a:xfrm>
            <a:off x="4611953" y="3489388"/>
            <a:ext cx="63073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Other adverse effects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Injecting site reactions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Liver toxicity (oral &gt; IM)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Injecting risks- BBV, </a:t>
            </a:r>
            <a:r>
              <a:rPr lang="en-US" sz="2000" dirty="0" err="1">
                <a:solidFill>
                  <a:srgbClr val="C00000"/>
                </a:solidFill>
              </a:rPr>
              <a:t>haematoma</a:t>
            </a:r>
            <a:r>
              <a:rPr lang="en-US" sz="2000" dirty="0">
                <a:solidFill>
                  <a:srgbClr val="C00000"/>
                </a:solidFill>
              </a:rPr>
              <a:t>, abscesses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Muscle, joint pains, CK increase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Pulmonary micro-embolism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D01B7-CF60-2FA7-5822-EA3F2703A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520" y="3790206"/>
            <a:ext cx="1457585" cy="194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8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8675030-F586-0B61-F153-DE62A253F3FC}"/>
              </a:ext>
            </a:extLst>
          </p:cNvPr>
          <p:cNvSpPr txBox="1"/>
          <p:nvPr/>
        </p:nvSpPr>
        <p:spPr>
          <a:xfrm>
            <a:off x="4670854" y="601710"/>
            <a:ext cx="6322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Mental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C00000"/>
                </a:solidFill>
              </a:rPr>
              <a:t>Depression (during and after)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C00000"/>
                </a:solidFill>
              </a:rPr>
              <a:t>Emotional disorder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C00000"/>
                </a:solidFill>
              </a:rPr>
              <a:t>Insomnia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C00000"/>
                </a:solidFill>
              </a:rPr>
              <a:t>Restlessness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C00000"/>
                </a:solidFill>
              </a:rPr>
              <a:t>Aggression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C00000"/>
                </a:solidFill>
              </a:rPr>
              <a:t>Irritability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C00000"/>
                </a:solidFill>
              </a:rPr>
              <a:t>Withdrawal effects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995D8-0359-357C-F85C-42F5983FC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605" y="1056308"/>
            <a:ext cx="2197381" cy="18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8C1CD6-B3DC-CC52-659D-8A4224CE5621}"/>
              </a:ext>
            </a:extLst>
          </p:cNvPr>
          <p:cNvSpPr txBox="1"/>
          <p:nvPr/>
        </p:nvSpPr>
        <p:spPr>
          <a:xfrm>
            <a:off x="4754825" y="3540016"/>
            <a:ext cx="61545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Additional AES in women</a:t>
            </a:r>
          </a:p>
          <a:p>
            <a:pPr algn="ctr"/>
            <a:endParaRPr lang="en-US" sz="2000" b="1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C00000"/>
                </a:solidFill>
              </a:rPr>
              <a:t>Clitoral growth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C00000"/>
                </a:solidFill>
              </a:rPr>
              <a:t>Deepening of voice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C00000"/>
                </a:solidFill>
              </a:rPr>
              <a:t>Loss of breast tissue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C00000"/>
                </a:solidFill>
              </a:rPr>
              <a:t>Disruption of menstrual cycles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FC5BB-0355-670D-B556-0028B32CC9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789" y="3984165"/>
            <a:ext cx="1701114" cy="163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57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7DE3C02D-FB38-4649-BA53-A402B733F7E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AD896E0B-CB16-0545-AFE0-2DE029950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88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0724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DC0C5C2-ABBE-5145-A116-D3FB616D7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B785855C-0054-B944-A23F-D87C70223313}"/>
              </a:ext>
            </a:extLst>
          </p:cNvPr>
          <p:cNvGraphicFramePr>
            <a:graphicFrameLocks noGrp="1"/>
          </p:cNvGraphicFramePr>
          <p:nvPr/>
        </p:nvGraphicFramePr>
        <p:xfrm>
          <a:off x="401638" y="2279650"/>
          <a:ext cx="11512550" cy="1565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0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187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61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991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9" marB="457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Non prescribed</a:t>
                      </a:r>
                    </a:p>
                  </a:txBody>
                  <a:tcPr marL="91436" marR="91436" marT="45739" marB="457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9" marB="457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Prescribed</a:t>
                      </a:r>
                    </a:p>
                  </a:txBody>
                  <a:tcPr marL="91436" marR="91436" marT="45739" marB="457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>
                          <a:solidFill>
                            <a:schemeClr val="tx1"/>
                          </a:solidFill>
                        </a:rPr>
                        <a:t>chi</a:t>
                      </a:r>
                      <a:r>
                        <a:rPr lang="en-US" sz="1800" b="0" i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9" marB="457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9" marB="457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9" marB="4573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9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 marL="91436" marR="91436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(n/n)%</a:t>
                      </a:r>
                    </a:p>
                  </a:txBody>
                  <a:tcPr marL="91436" marR="91436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n</a:t>
                      </a:r>
                    </a:p>
                  </a:txBody>
                  <a:tcPr marL="91436" marR="91436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</a:rPr>
                        <a:t>(n/n)%</a:t>
                      </a:r>
                    </a:p>
                  </a:txBody>
                  <a:tcPr marL="91436" marR="91436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p value</a:t>
                      </a:r>
                    </a:p>
                  </a:txBody>
                  <a:tcPr marL="91436" marR="91436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1" dirty="0"/>
                        <a:t>Expected value %</a:t>
                      </a:r>
                    </a:p>
                  </a:txBody>
                  <a:tcPr marL="91436" marR="91436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 marL="91436" marR="91436" marT="45739" marB="4573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293">
                <a:tc>
                  <a:txBody>
                    <a:bodyPr/>
                    <a:lstStyle/>
                    <a:p>
                      <a:r>
                        <a:rPr lang="en-US" sz="2400" dirty="0"/>
                        <a:t>Hb &gt; 18</a:t>
                      </a:r>
                    </a:p>
                  </a:txBody>
                  <a:tcPr marL="91436" marR="91436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94</a:t>
                      </a:r>
                    </a:p>
                  </a:txBody>
                  <a:tcPr marL="91436" marR="91436" marT="45739" marB="4573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(9/94) 9.6</a:t>
                      </a:r>
                    </a:p>
                  </a:txBody>
                  <a:tcPr marL="91436" marR="91436" marT="45739" marB="4573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167</a:t>
                      </a:r>
                    </a:p>
                  </a:txBody>
                  <a:tcPr marL="91436" marR="91436" marT="45739" marB="4573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(13/167)7.8</a:t>
                      </a:r>
                    </a:p>
                  </a:txBody>
                  <a:tcPr marL="91436" marR="91436" marT="45739" marB="4573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0.25</a:t>
                      </a:r>
                    </a:p>
                  </a:txBody>
                  <a:tcPr marL="91436" marR="91436" marT="45739" marB="4573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2.5             </a:t>
                      </a:r>
                      <a:r>
                        <a:rPr lang="en-US" sz="2400" b="0" i="1" dirty="0"/>
                        <a:t>PR^ 3.8</a:t>
                      </a:r>
                    </a:p>
                  </a:txBody>
                  <a:tcPr marL="91436" marR="91436" marT="45739" marB="4573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marL="91436" marR="91436" marT="45739" marB="4573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764" name="TextBox 1">
            <a:extLst>
              <a:ext uri="{FF2B5EF4-FFF2-40B4-BE49-F238E27FC236}">
                <a16:creationId xmlns:a16="http://schemas.microsoft.com/office/drawing/2014/main" id="{94BDC843-FEFB-F541-B815-DF1AD2B28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827088"/>
            <a:ext cx="9323388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 algn="ctr"/>
            <a:r>
              <a:rPr lang="en-US" altLang="en-US" sz="2800" b="1"/>
              <a:t>Polycythemia (Hb &gt; 18g/dL)</a:t>
            </a:r>
          </a:p>
          <a:p>
            <a:pPr algn="ctr"/>
            <a:endParaRPr lang="en-US" altLang="en-US" sz="2800" b="1"/>
          </a:p>
          <a:p>
            <a:pPr algn="ctr"/>
            <a:r>
              <a:rPr lang="en-US" altLang="en-US" sz="2400"/>
              <a:t>Clinical relevance?</a:t>
            </a:r>
          </a:p>
          <a:p>
            <a:endParaRPr lang="en-US" altLang="en-US"/>
          </a:p>
        </p:txBody>
      </p:sp>
      <p:sp>
        <p:nvSpPr>
          <p:cNvPr id="30765" name="TextBox 2">
            <a:extLst>
              <a:ext uri="{FF2B5EF4-FFF2-40B4-BE49-F238E27FC236}">
                <a16:creationId xmlns:a16="http://schemas.microsoft.com/office/drawing/2014/main" id="{4BE55DA6-B704-0B43-B51A-E580A68FF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" y="4017963"/>
            <a:ext cx="11053763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r>
              <a:rPr lang="en-US" altLang="en-US" sz="2400" i="1" dirty="0"/>
              <a:t>^PR – Prevalence ratio</a:t>
            </a:r>
          </a:p>
          <a:p>
            <a:r>
              <a:rPr lang="en-US" altLang="en-US" sz="2400" b="1" i="1" dirty="0"/>
              <a:t>*Hb higher in non-prescribed group with no increase in polycythemia</a:t>
            </a:r>
          </a:p>
          <a:p>
            <a:r>
              <a:rPr lang="en-US" altLang="en-US" sz="2400" b="1" i="1" dirty="0"/>
              <a:t>**Both groups have significantly higher polycythemia rates than population average</a:t>
            </a:r>
          </a:p>
          <a:p>
            <a:endParaRPr lang="en-US" altLang="en-US" dirty="0"/>
          </a:p>
        </p:txBody>
      </p:sp>
      <p:pic>
        <p:nvPicPr>
          <p:cNvPr id="30766" name="Picture 8">
            <a:extLst>
              <a:ext uri="{FF2B5EF4-FFF2-40B4-BE49-F238E27FC236}">
                <a16:creationId xmlns:a16="http://schemas.microsoft.com/office/drawing/2014/main" id="{8A3F7B16-7AFB-C941-9914-B6E196717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319088"/>
            <a:ext cx="23495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ED44B-C043-DDB1-4F28-C6D5C2C9A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5026" y="257927"/>
            <a:ext cx="2434897" cy="863628"/>
          </a:xfrm>
          <a:prstGeom prst="rect">
            <a:avLst/>
          </a:prstGeom>
        </p:spPr>
      </p:pic>
      <p:pic>
        <p:nvPicPr>
          <p:cNvPr id="3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ED6928D7-9CDC-1B71-0918-A77600557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B6A787A2-679E-3046-82CD-617F6B78BE7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D35941C7-6B37-1B4F-8257-41CC9009D8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88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2772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F7250A9-187C-A044-B5E8-08700738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D0286197-8FA0-384E-8451-2DDD1A733748}"/>
              </a:ext>
            </a:extLst>
          </p:cNvPr>
          <p:cNvGraphicFramePr>
            <a:graphicFrameLocks noGrp="1"/>
          </p:cNvGraphicFramePr>
          <p:nvPr/>
        </p:nvGraphicFramePr>
        <p:xfrm>
          <a:off x="1023938" y="2767013"/>
          <a:ext cx="9859962" cy="1489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1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19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0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635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Non-prescribed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Prescribed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>
                          <a:solidFill>
                            <a:schemeClr val="tx1"/>
                          </a:solidFill>
                        </a:rPr>
                        <a:t>chi2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35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n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n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%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p value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358">
                <a:tc>
                  <a:txBody>
                    <a:bodyPr/>
                    <a:lstStyle/>
                    <a:p>
                      <a:r>
                        <a:rPr lang="en-US" sz="2400" dirty="0"/>
                        <a:t>Hypertension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95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38.9^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219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25.1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0.01</a:t>
                      </a:r>
                    </a:p>
                  </a:txBody>
                  <a:tcPr marL="91448" marR="91448" marT="45711" marB="4571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804" name="TextBox 7">
            <a:extLst>
              <a:ext uri="{FF2B5EF4-FFF2-40B4-BE49-F238E27FC236}">
                <a16:creationId xmlns:a16="http://schemas.microsoft.com/office/drawing/2014/main" id="{526E8682-1303-BC43-9770-EDF5A3A39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195263"/>
            <a:ext cx="8394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 algn="ctr"/>
            <a:r>
              <a:rPr lang="en-US" altLang="en-US" sz="3200" b="1" dirty="0"/>
              <a:t>Hypertension</a:t>
            </a:r>
          </a:p>
          <a:p>
            <a:pPr algn="ctr"/>
            <a:r>
              <a:rPr lang="en-US" altLang="en-US" sz="3200" b="1" dirty="0"/>
              <a:t>Clinical relevance?</a:t>
            </a:r>
          </a:p>
          <a:p>
            <a:endParaRPr lang="en-US" altLang="en-US" sz="3200" i="1" dirty="0"/>
          </a:p>
          <a:p>
            <a:r>
              <a:rPr lang="en-US" altLang="en-US" sz="2400" i="1" dirty="0"/>
              <a:t>*ABS ( Australian Bureau of Statistics) definition – either systolic &gt;140 or diastolic &gt; 90</a:t>
            </a:r>
          </a:p>
          <a:p>
            <a:pPr algn="ctr"/>
            <a:endParaRPr lang="en-US" altLang="en-US" sz="3200" b="1" dirty="0"/>
          </a:p>
        </p:txBody>
      </p:sp>
      <p:pic>
        <p:nvPicPr>
          <p:cNvPr id="32805" name="Picture 4" descr="High Blood Pressure Symptoms: Emergency Symptoms, Treatments, and More">
            <a:extLst>
              <a:ext uri="{FF2B5EF4-FFF2-40B4-BE49-F238E27FC236}">
                <a16:creationId xmlns:a16="http://schemas.microsoft.com/office/drawing/2014/main" id="{8A1876CB-8FAC-EC4F-BBB3-366E033C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330200"/>
            <a:ext cx="3046412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06" name="TextBox 1">
            <a:extLst>
              <a:ext uri="{FF2B5EF4-FFF2-40B4-BE49-F238E27FC236}">
                <a16:creationId xmlns:a16="http://schemas.microsoft.com/office/drawing/2014/main" id="{376F4C3E-4AA3-4640-A286-4EA486080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584700"/>
            <a:ext cx="10682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r>
              <a:rPr lang="en-US" altLang="en-US" b="1" i="1" dirty="0"/>
              <a:t>^Compared to ABS data for 35-44 </a:t>
            </a:r>
            <a:r>
              <a:rPr lang="en-US" altLang="en-US" b="1" i="1" dirty="0" err="1"/>
              <a:t>yo</a:t>
            </a:r>
            <a:r>
              <a:rPr lang="en-US" altLang="en-US" b="1" i="1" dirty="0"/>
              <a:t> men- 18%, PR 2.1</a:t>
            </a:r>
          </a:p>
          <a:p>
            <a:r>
              <a:rPr lang="en-US" altLang="en-US" b="1" i="1" dirty="0"/>
              <a:t>*2 in non-prescribed group had controlled hypertension (including them would mean 41% had HT) 102 in prescribed group had controlled hypertension. (total (uncontrolled + controlled) =46.6%)</a:t>
            </a:r>
          </a:p>
          <a:p>
            <a:r>
              <a:rPr lang="en-US" altLang="en-US" b="1" i="1" dirty="0"/>
              <a:t>**Most HT was uncontrolled in non-prescribed group</a:t>
            </a: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8463D3-777A-79A4-6671-7C1E0C3FA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229" y="5951890"/>
            <a:ext cx="2287752" cy="811437"/>
          </a:xfrm>
          <a:prstGeom prst="rect">
            <a:avLst/>
          </a:prstGeom>
        </p:spPr>
      </p:pic>
      <p:pic>
        <p:nvPicPr>
          <p:cNvPr id="3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AE7F7C42-0166-FEB7-252B-7CDA9E881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8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DF60259A-C83C-FF41-8922-FEB4454E8A1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BDC3144B-F9F4-244E-B896-5501FA390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88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3796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61BBAA6-248A-1E47-878D-73E6F23F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5">
            <a:extLst>
              <a:ext uri="{FF2B5EF4-FFF2-40B4-BE49-F238E27FC236}">
                <a16:creationId xmlns:a16="http://schemas.microsoft.com/office/drawing/2014/main" id="{1BA10F14-5C9D-474E-8FB8-47BBC030E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822325"/>
            <a:ext cx="632936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 algn="ctr"/>
            <a:r>
              <a:rPr lang="en-US" altLang="en-US" sz="3200" b="1"/>
              <a:t>Liver toxicities</a:t>
            </a:r>
          </a:p>
          <a:p>
            <a:r>
              <a:rPr lang="en-US" altLang="en-US" sz="2400"/>
              <a:t>Doctors were first asked if there were abnormal LFTs results and only if there were, then the values were entered.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5AD4C751-3FBC-4F4D-9766-448208894010}"/>
              </a:ext>
            </a:extLst>
          </p:cNvPr>
          <p:cNvGraphicFramePr>
            <a:graphicFrameLocks noGrp="1"/>
          </p:cNvGraphicFramePr>
          <p:nvPr/>
        </p:nvGraphicFramePr>
        <p:xfrm>
          <a:off x="331788" y="3270250"/>
          <a:ext cx="11860212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6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2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787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67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Non-prescribed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Prescribed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chemeClr val="tx1"/>
                          </a:solidFill>
                        </a:rPr>
                        <a:t>Chi</a:t>
                      </a:r>
                      <a:r>
                        <a:rPr lang="en-US" sz="2400" b="1" i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n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%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n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%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p value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Abnormal LFTs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97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(53/97) 54.6%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205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(55/205) 27.0%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&lt;0.0001</a:t>
                      </a:r>
                    </a:p>
                  </a:txBody>
                  <a:tcPr marL="91446" marR="914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3829" name="Picture 2" descr="The Liver - An Amazing Organ | Gastrointestinal Society">
            <a:extLst>
              <a:ext uri="{FF2B5EF4-FFF2-40B4-BE49-F238E27FC236}">
                <a16:creationId xmlns:a16="http://schemas.microsoft.com/office/drawing/2014/main" id="{D9FDE94C-26F3-6D4C-9482-493B3FDF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822325"/>
            <a:ext cx="42005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E5D28B-B674-65CC-7A32-B6BEA6A09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30" y="5561057"/>
            <a:ext cx="3656551" cy="1296933"/>
          </a:xfrm>
          <a:prstGeom prst="rect">
            <a:avLst/>
          </a:prstGeom>
        </p:spPr>
      </p:pic>
      <p:pic>
        <p:nvPicPr>
          <p:cNvPr id="3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AE74CC58-32F5-016B-ECC9-1ECC20126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304D85CD-59CE-DA49-AE66-69E35D954CD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C9B799FC-5493-0140-9355-D02A4EDCB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881"/>
          <a:stretch/>
        </p:blipFill>
        <p:spPr>
          <a:xfrm>
            <a:off x="20" y="29210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8916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2A74478-B0DF-FE48-9C9A-4C93AC45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 descr="Cholesterol: The good, the bad, and the unhealthy | NIH MedlinePlus Magazine">
            <a:extLst>
              <a:ext uri="{FF2B5EF4-FFF2-40B4-BE49-F238E27FC236}">
                <a16:creationId xmlns:a16="http://schemas.microsoft.com/office/drawing/2014/main" id="{DC83B488-67D7-6047-9AAF-ADB5106CB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576263"/>
            <a:ext cx="29781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75B5AF31-779C-2C4C-B963-2A56825E708B}"/>
              </a:ext>
            </a:extLst>
          </p:cNvPr>
          <p:cNvGraphicFramePr>
            <a:graphicFrameLocks noGrp="1"/>
          </p:cNvGraphicFramePr>
          <p:nvPr/>
        </p:nvGraphicFramePr>
        <p:xfrm>
          <a:off x="833438" y="2392363"/>
          <a:ext cx="10923586" cy="2530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0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99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0132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Non- prescribed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Prescribed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chi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ABS value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Compared to ABS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34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n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%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n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%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p value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i="1" dirty="0"/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6248">
                <a:tc>
                  <a:txBody>
                    <a:bodyPr/>
                    <a:lstStyle/>
                    <a:p>
                      <a:r>
                        <a:rPr lang="en-US" sz="2400" dirty="0"/>
                        <a:t>Total Chol. &gt;5.5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74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(17/74) 23%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167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(51/167) 30.5%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ns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7%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 3.3</a:t>
                      </a:r>
                    </a:p>
                  </a:txBody>
                  <a:tcPr marL="91444" marR="91444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957" name="TextBox 8">
            <a:extLst>
              <a:ext uri="{FF2B5EF4-FFF2-40B4-BE49-F238E27FC236}">
                <a16:creationId xmlns:a16="http://schemas.microsoft.com/office/drawing/2014/main" id="{798A764F-FA0B-5842-9BFA-C802B1372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712788"/>
            <a:ext cx="7810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pPr algn="ctr"/>
            <a:r>
              <a:rPr lang="en-US" altLang="en-US" sz="3200" b="1"/>
              <a:t>Hyperlipidaemia</a:t>
            </a:r>
          </a:p>
          <a:p>
            <a:pPr algn="ctr"/>
            <a:endParaRPr lang="en-US" altLang="en-US" sz="2400" b="1" i="1"/>
          </a:p>
          <a:p>
            <a:pPr algn="ctr"/>
            <a:r>
              <a:rPr lang="en-US" altLang="en-US" sz="2400" b="1" i="1"/>
              <a:t>Clinical relevance</a:t>
            </a:r>
          </a:p>
        </p:txBody>
      </p:sp>
      <p:sp>
        <p:nvSpPr>
          <p:cNvPr id="38958" name="TextBox 10">
            <a:extLst>
              <a:ext uri="{FF2B5EF4-FFF2-40B4-BE49-F238E27FC236}">
                <a16:creationId xmlns:a16="http://schemas.microsoft.com/office/drawing/2014/main" id="{92602BF0-04BA-6842-B574-0B734B0A3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9" y="5129212"/>
            <a:ext cx="10548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ue Haas Grotesk Text Pro" panose="020B0504020202020204" pitchFamily="34" charset="77"/>
              </a:defRPr>
            </a:lvl9pPr>
          </a:lstStyle>
          <a:p>
            <a:r>
              <a:rPr lang="en-US" altLang="en-US" sz="2000" b="1" i="1" dirty="0"/>
              <a:t>*none in non-prescribed group on lipid lowering medication, 38 in prescribed group had controlled hyperlipidemia (total 31.8% with hyperlipidemia)</a:t>
            </a:r>
          </a:p>
          <a:p>
            <a:r>
              <a:rPr lang="en-US" altLang="en-US" sz="2000" b="1" i="1" dirty="0"/>
              <a:t>** all hyperlipidemia was uncontrolled in non-prescribed group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C9387-3DD9-E8C2-5F07-E3B229FD9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27" y="323851"/>
            <a:ext cx="3233681" cy="1146946"/>
          </a:xfrm>
          <a:prstGeom prst="rect">
            <a:avLst/>
          </a:prstGeom>
        </p:spPr>
      </p:pic>
      <p:pic>
        <p:nvPicPr>
          <p:cNvPr id="3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9A79A827-1D3E-82AC-735F-62079A087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9EBA7977-5FDE-C265-B792-847512286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84" y="98854"/>
            <a:ext cx="10691307" cy="6441421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A9F2FD18-8910-230C-D962-1843E06F465F}"/>
              </a:ext>
            </a:extLst>
          </p:cNvPr>
          <p:cNvSpPr/>
          <p:nvPr/>
        </p:nvSpPr>
        <p:spPr>
          <a:xfrm>
            <a:off x="0" y="4226011"/>
            <a:ext cx="931984" cy="24713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9AC4755-D1EB-537D-EA72-3BBB68A8A0D7}"/>
              </a:ext>
            </a:extLst>
          </p:cNvPr>
          <p:cNvSpPr/>
          <p:nvPr/>
        </p:nvSpPr>
        <p:spPr>
          <a:xfrm>
            <a:off x="0" y="5461686"/>
            <a:ext cx="931984" cy="21006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27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Cole (continued)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Presented 6 months later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Over the last 6 months , had presented with severe back acne, snoring and chest injury from the gym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Said he had ceased using AAS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Blood tests ordered- normal LFTs, Lipids, normal FBE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Was reporting a low sex drive and fatigue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Testing showed a low testosterone level- 8.3 (7.1 when repeated)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Referred to endocrinologist and is on TRT currently</a:t>
            </a:r>
          </a:p>
        </p:txBody>
      </p:sp>
    </p:spTree>
    <p:extLst>
      <p:ext uri="{BB962C8B-B14F-4D97-AF65-F5344CB8AC3E}">
        <p14:creationId xmlns:p14="http://schemas.microsoft.com/office/powerpoint/2010/main" val="1320429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Cole (continued)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Presented 6 months later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Over the last 6 months , had presented </a:t>
            </a:r>
            <a:r>
              <a:rPr lang="en-US" sz="2800" dirty="0">
                <a:highlight>
                  <a:srgbClr val="FFFF00"/>
                </a:highlight>
              </a:rPr>
              <a:t>with severe back acne, snoring and chest injury from the gym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Said he had ceased using AAS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Blood tests ordered- normal LFTs, Lipids, normal FBE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Was reporting a low sex drive and fatigue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Testing showed a low testosterone level- 8.3 (7.1 when repeated)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Referred to endocrinologist and is on TRT currently</a:t>
            </a:r>
          </a:p>
        </p:txBody>
      </p:sp>
    </p:spTree>
    <p:extLst>
      <p:ext uri="{BB962C8B-B14F-4D97-AF65-F5344CB8AC3E}">
        <p14:creationId xmlns:p14="http://schemas.microsoft.com/office/powerpoint/2010/main" val="1702403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BD08F-56D6-1A94-B762-74B123ED7764}"/>
              </a:ext>
            </a:extLst>
          </p:cNvPr>
          <p:cNvSpPr txBox="1"/>
          <p:nvPr/>
        </p:nvSpPr>
        <p:spPr>
          <a:xfrm>
            <a:off x="370367" y="255182"/>
            <a:ext cx="1145126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3600" dirty="0"/>
              <a:t>Case Study 1- references</a:t>
            </a:r>
          </a:p>
          <a:p>
            <a:endParaRPr lang="en-US" dirty="0"/>
          </a:p>
          <a:p>
            <a:r>
              <a:rPr lang="en-AU" sz="2800" dirty="0"/>
              <a:t>Australian Journal of General Practice</a:t>
            </a:r>
          </a:p>
          <a:p>
            <a:pPr algn="l"/>
            <a:r>
              <a:rPr lang="en-AU" sz="2400" b="0" i="0" u="none" strike="noStrike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Volum</a:t>
            </a:r>
            <a:r>
              <a:rPr lang="en-AU" sz="2400" b="0" i="0" u="none" strike="noStrike" dirty="0">
                <a:solidFill>
                  <a:srgbClr val="222222"/>
                </a:solidFill>
                <a:effectLst/>
              </a:rPr>
              <a:t>e 52, Issue 4, April 2023</a:t>
            </a:r>
          </a:p>
          <a:p>
            <a:pPr algn="l"/>
            <a:r>
              <a:rPr lang="en-AU" sz="2400" b="1" i="0" u="none" strike="noStrike" dirty="0">
                <a:solidFill>
                  <a:srgbClr val="222222"/>
                </a:solidFill>
                <a:effectLst/>
              </a:rPr>
              <a:t>Impact of harm reduction practice on the use of non-prescribed performance and image-enhancing drugs: The PUSH! Audit</a:t>
            </a:r>
          </a:p>
          <a:p>
            <a:r>
              <a:rPr lang="en-AU" b="0" i="0" u="none" strike="noStrike" dirty="0">
                <a:solidFill>
                  <a:srgbClr val="009688"/>
                </a:solidFill>
                <a:effectLst/>
                <a:hlinkClick r:id="rId4"/>
              </a:rPr>
              <a:t>Beng Eu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   </a:t>
            </a:r>
            <a:r>
              <a:rPr lang="en-AU" b="0" i="0" u="none" strike="noStrike" dirty="0">
                <a:solidFill>
                  <a:srgbClr val="009688"/>
                </a:solidFill>
                <a:effectLst/>
                <a:hlinkClick r:id="rId5"/>
              </a:rPr>
              <a:t>Joshua Dawe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   </a:t>
            </a:r>
            <a:r>
              <a:rPr lang="en-AU" b="0" i="0" u="none" strike="noStrike" dirty="0">
                <a:solidFill>
                  <a:srgbClr val="009688"/>
                </a:solidFill>
                <a:effectLst/>
                <a:hlinkClick r:id="rId6"/>
              </a:rPr>
              <a:t>Matthew Dunn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   </a:t>
            </a:r>
            <a:r>
              <a:rPr lang="en-AU" b="0" i="0" u="none" strike="noStrike" dirty="0">
                <a:solidFill>
                  <a:srgbClr val="009688"/>
                </a:solidFill>
                <a:effectLst/>
                <a:hlinkClick r:id="rId7"/>
              </a:rPr>
              <a:t>Kevin Lee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   </a:t>
            </a:r>
            <a:r>
              <a:rPr lang="en-AU" b="0" i="0" u="none" strike="noStrike" dirty="0">
                <a:solidFill>
                  <a:srgbClr val="009688"/>
                </a:solidFill>
                <a:effectLst/>
                <a:hlinkClick r:id="rId8"/>
              </a:rPr>
              <a:t>Scott Griffiths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   </a:t>
            </a:r>
            <a:r>
              <a:rPr lang="en-AU" b="0" i="0" u="none" strike="noStrike" dirty="0">
                <a:solidFill>
                  <a:srgbClr val="009688"/>
                </a:solidFill>
                <a:effectLst/>
                <a:hlinkClick r:id="rId9"/>
              </a:rPr>
              <a:t>Mark Bloch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   </a:t>
            </a:r>
            <a:r>
              <a:rPr lang="en-AU" b="0" i="0" u="none" strike="noStrike" dirty="0">
                <a:solidFill>
                  <a:srgbClr val="009688"/>
                </a:solidFill>
                <a:effectLst/>
                <a:hlinkClick r:id="rId10"/>
              </a:rPr>
              <a:t>David Baker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   </a:t>
            </a:r>
            <a:r>
              <a:rPr lang="en-AU" b="0" i="0" u="none" strike="noStrike" dirty="0">
                <a:solidFill>
                  <a:srgbClr val="009688"/>
                </a:solidFill>
                <a:effectLst/>
                <a:hlinkClick r:id="rId11"/>
              </a:rPr>
              <a:t>Clara Tuck Meng Soo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   </a:t>
            </a:r>
            <a:r>
              <a:rPr lang="en-AU" b="0" i="0" u="none" strike="noStrike" dirty="0">
                <a:solidFill>
                  <a:srgbClr val="009688"/>
                </a:solidFill>
                <a:effectLst/>
                <a:hlinkClick r:id="rId12"/>
              </a:rPr>
              <a:t>Fiona Bisshop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   </a:t>
            </a:r>
            <a:r>
              <a:rPr lang="en-AU" b="0" i="0" u="none" strike="noStrike" dirty="0">
                <a:solidFill>
                  <a:srgbClr val="009688"/>
                </a:solidFill>
                <a:effectLst/>
                <a:hlinkClick r:id="rId13"/>
              </a:rPr>
              <a:t>Mark Stoové</a:t>
            </a:r>
            <a:r>
              <a:rPr lang="en-AU" b="0" i="0" u="none" strike="noStrike" dirty="0">
                <a:solidFill>
                  <a:srgbClr val="222222"/>
                </a:solidFill>
                <a:effectLst/>
              </a:rPr>
              <a:t> </a:t>
            </a:r>
            <a:r>
              <a:rPr lang="en-AU" sz="2800" b="0" i="0" u="none" strike="noStrike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endParaRPr lang="en-AU" sz="2800" dirty="0">
              <a:solidFill>
                <a:srgbClr val="222222"/>
              </a:solidFill>
              <a:latin typeface="Roboto" panose="02000000000000000000" pitchFamily="2" charset="0"/>
            </a:endParaRPr>
          </a:p>
          <a:p>
            <a:r>
              <a:rPr lang="en-AU" sz="2800" dirty="0"/>
              <a:t>Drug and Alcohol Review Journal</a:t>
            </a:r>
          </a:p>
          <a:p>
            <a:pPr algn="l"/>
            <a:r>
              <a:rPr lang="en-AU" sz="2400" b="1" i="0" u="none" strike="noStrike" dirty="0">
                <a:effectLst/>
                <a:hlinkClick r:id="rId14"/>
              </a:rPr>
              <a:t>The health effects of non-prescribed anabolic–androgenic steroid use: Findings from The Performance and image-enhancing drugs UseRS' Health (PUSH) audit</a:t>
            </a:r>
          </a:p>
          <a:p>
            <a:pPr algn="l"/>
            <a:r>
              <a:rPr lang="en-AU" b="0" i="0" u="none" strike="noStrike" dirty="0">
                <a:effectLst/>
                <a:hlinkClick r:id="rId15" tooltip="Matthew Dunn"/>
              </a:rPr>
              <a:t>Matthew Dunn</a:t>
            </a:r>
            <a:r>
              <a:rPr lang="en-AU" b="0" i="0" u="none" strike="noStrike" dirty="0">
                <a:effectLst/>
              </a:rPr>
              <a:t>, </a:t>
            </a:r>
            <a:r>
              <a:rPr lang="en-AU" b="0" i="0" u="none" strike="noStrike" dirty="0">
                <a:effectLst/>
                <a:hlinkClick r:id="rId16" tooltip="Joshua Dawe"/>
              </a:rPr>
              <a:t> Joshua Dawe</a:t>
            </a:r>
            <a:r>
              <a:rPr lang="en-AU" b="0" i="0" u="none" strike="noStrike" dirty="0">
                <a:effectLst/>
              </a:rPr>
              <a:t>, </a:t>
            </a:r>
            <a:r>
              <a:rPr lang="en-AU" b="0" i="0" u="none" strike="noStrike" dirty="0">
                <a:effectLst/>
                <a:hlinkClick r:id="rId17" tooltip="Beng Eu"/>
              </a:rPr>
              <a:t> Beng Eu</a:t>
            </a:r>
            <a:r>
              <a:rPr lang="en-AU" b="0" i="0" u="none" strike="noStrike" dirty="0">
                <a:effectLst/>
              </a:rPr>
              <a:t>, </a:t>
            </a:r>
            <a:r>
              <a:rPr lang="en-AU" b="0" i="0" u="none" strike="noStrike" dirty="0">
                <a:effectLst/>
                <a:hlinkClick r:id="rId18" tooltip="Kevin Lee"/>
              </a:rPr>
              <a:t> Kevin Lee</a:t>
            </a:r>
            <a:r>
              <a:rPr lang="en-AU" b="0" i="0" u="none" strike="noStrike" dirty="0">
                <a:effectLst/>
              </a:rPr>
              <a:t>, </a:t>
            </a:r>
            <a:r>
              <a:rPr lang="en-AU" b="0" i="0" u="none" strike="noStrike" dirty="0">
                <a:effectLst/>
                <a:hlinkClick r:id="rId19" tooltip="Timothy Piatkowski"/>
              </a:rPr>
              <a:t> Timothy Piatkowski</a:t>
            </a:r>
            <a:r>
              <a:rPr lang="en-AU" b="0" i="0" u="none" strike="noStrike" dirty="0">
                <a:effectLst/>
              </a:rPr>
              <a:t>, </a:t>
            </a:r>
            <a:r>
              <a:rPr lang="en-AU" b="0" i="0" u="none" strike="noStrike" dirty="0">
                <a:effectLst/>
                <a:hlinkClick r:id="rId20" tooltip="Mark Stoové"/>
              </a:rPr>
              <a:t> Mark Stoové</a:t>
            </a:r>
            <a:endParaRPr lang="en-AU" b="0" i="0" u="none" strike="noStrike" dirty="0">
              <a:effectLst/>
            </a:endParaRPr>
          </a:p>
          <a:p>
            <a:endParaRPr lang="en-AU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637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Rectangle 2061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264111-0D20-6999-79E4-45C4408B5939}"/>
              </a:ext>
            </a:extLst>
          </p:cNvPr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	</a:t>
            </a:r>
            <a:r>
              <a:rPr lang="en-US" sz="2800" b="1" dirty="0"/>
              <a:t>Learning Objectives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Increase awareness of this practice and the population affected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Understand how to use harm minimization in this group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to get relevant information to assist in management 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to practice safely</a:t>
            </a:r>
          </a:p>
        </p:txBody>
      </p:sp>
    </p:spTree>
    <p:extLst>
      <p:ext uri="{BB962C8B-B14F-4D97-AF65-F5344CB8AC3E}">
        <p14:creationId xmlns:p14="http://schemas.microsoft.com/office/powerpoint/2010/main" val="573845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BD08F-56D6-1A94-B762-74B123ED7764}"/>
              </a:ext>
            </a:extLst>
          </p:cNvPr>
          <p:cNvSpPr txBox="1"/>
          <p:nvPr/>
        </p:nvSpPr>
        <p:spPr>
          <a:xfrm>
            <a:off x="967563" y="797442"/>
            <a:ext cx="1038623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3600" dirty="0"/>
              <a:t>Case Study 1</a:t>
            </a:r>
          </a:p>
          <a:p>
            <a:endParaRPr lang="en-US" dirty="0"/>
          </a:p>
          <a:p>
            <a:pPr algn="ctr"/>
            <a:endParaRPr lang="en-AU" sz="2800" dirty="0"/>
          </a:p>
          <a:p>
            <a:pPr algn="ctr"/>
            <a:endParaRPr lang="en-AU" sz="2800" dirty="0"/>
          </a:p>
          <a:p>
            <a:pPr algn="ctr"/>
            <a:r>
              <a:rPr lang="en-AU" sz="2800" dirty="0"/>
              <a:t>Questions and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00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BD08F-56D6-1A94-B762-74B123ED7764}"/>
              </a:ext>
            </a:extLst>
          </p:cNvPr>
          <p:cNvSpPr txBox="1"/>
          <p:nvPr/>
        </p:nvSpPr>
        <p:spPr>
          <a:xfrm>
            <a:off x="967563" y="797442"/>
            <a:ext cx="103862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3600" dirty="0"/>
              <a:t>Case Study 2</a:t>
            </a:r>
          </a:p>
          <a:p>
            <a:endParaRPr lang="en-US" dirty="0"/>
          </a:p>
          <a:p>
            <a:r>
              <a:rPr lang="en-US" sz="2800" dirty="0"/>
              <a:t>M</a:t>
            </a:r>
            <a:r>
              <a:rPr lang="en-AU" sz="2800" dirty="0"/>
              <a:t>r AJ, 29 </a:t>
            </a:r>
            <a:r>
              <a:rPr lang="en-AU" sz="2800" dirty="0" err="1"/>
              <a:t>y.o</a:t>
            </a:r>
            <a:r>
              <a:rPr lang="en-AU" sz="2800" dirty="0"/>
              <a:t> male presenting to LMO for fatigue, low mood, poor sleep a</a:t>
            </a:r>
            <a:r>
              <a:rPr lang="en-US" sz="2800" dirty="0" err="1"/>
              <a:t>nd</a:t>
            </a:r>
            <a:r>
              <a:rPr lang="en-AU" sz="2800" dirty="0"/>
              <a:t> low libido.</a:t>
            </a:r>
          </a:p>
          <a:p>
            <a:r>
              <a:rPr lang="en-AU" sz="2800" dirty="0"/>
              <a:t>Felt uncharacteristically irritable.</a:t>
            </a:r>
          </a:p>
          <a:p>
            <a:r>
              <a:rPr lang="en-AU" sz="2800" dirty="0"/>
              <a:t>Affecting work as security guard.</a:t>
            </a:r>
          </a:p>
          <a:p>
            <a:r>
              <a:rPr lang="en-AU" sz="2800" dirty="0"/>
              <a:t>Did not disclose AAS use but secondary workup revealed a total testosterone or 3.5nmol/L (10-35).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28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440D5-B851-346A-CAE0-F30A78D3742A}"/>
              </a:ext>
            </a:extLst>
          </p:cNvPr>
          <p:cNvSpPr txBox="1"/>
          <p:nvPr/>
        </p:nvSpPr>
        <p:spPr>
          <a:xfrm>
            <a:off x="838200" y="948295"/>
            <a:ext cx="108895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/>
              <a:t>Case Study 2 cont’d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On specific questioning, he admitted to using multiple anabolic agents and ceased 9 months ago.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Started using AAS since age 17 including stanozolol, nandrolone, oxandrolone and methandienone obtained over the counter in native country.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Post cycle HCG was used previously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3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9F67E-3DDB-BCB4-D6DD-78E18E8E6FAA}"/>
              </a:ext>
            </a:extLst>
          </p:cNvPr>
          <p:cNvSpPr txBox="1"/>
          <p:nvPr/>
        </p:nvSpPr>
        <p:spPr>
          <a:xfrm>
            <a:off x="710609" y="797443"/>
            <a:ext cx="1077078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/>
              <a:t>Case Study 2 cont’d</a:t>
            </a:r>
          </a:p>
          <a:p>
            <a:pPr algn="ctr"/>
            <a:endParaRPr lang="en-AU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Discussed his motivation using PIED and risks vs benefit.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Suggested regaining own HPT axis function.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Trial HCG 1500u three times  a week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1 month later, T 26nmol/L.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Marked improvement in mood and irritability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Expressed concerns about fertility  and review of semen showed good functionality.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6654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pic>
        <p:nvPicPr>
          <p:cNvPr id="4" name="Content Placeholder 3" descr="Screen Shot 2024-05-13 at 4.21.46 pm.png">
            <a:extLst>
              <a:ext uri="{FF2B5EF4-FFF2-40B4-BE49-F238E27FC236}">
                <a16:creationId xmlns:a16="http://schemas.microsoft.com/office/drawing/2014/main" id="{8257C8AC-6C3A-487A-1BBA-D0D805D4B7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3227" b="-23227"/>
          <a:stretch>
            <a:fillRect/>
          </a:stretch>
        </p:blipFill>
        <p:spPr>
          <a:xfrm>
            <a:off x="1042505" y="832513"/>
            <a:ext cx="10515600" cy="578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4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pic>
        <p:nvPicPr>
          <p:cNvPr id="3" name="Content Placeholder 7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836B4E20-4B2A-D73B-3464-892EEACCD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70" y="668739"/>
            <a:ext cx="10089689" cy="5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48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199D2-2C3E-91D8-E29B-387A2D23C2A4}"/>
              </a:ext>
            </a:extLst>
          </p:cNvPr>
          <p:cNvSpPr txBox="1"/>
          <p:nvPr/>
        </p:nvSpPr>
        <p:spPr>
          <a:xfrm>
            <a:off x="1583140" y="1446663"/>
            <a:ext cx="929412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Case Study 2 cont’d</a:t>
            </a:r>
          </a:p>
          <a:p>
            <a:pPr algn="ctr"/>
            <a:endParaRPr lang="en-A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HCG used for three months to restore testicular function.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LH 3 IU/L (1-10), T 14nmol/L at end of treatment.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Feels some return of symptoms in terms of lack of libido a</a:t>
            </a:r>
            <a:r>
              <a:rPr lang="en-US" sz="2800" dirty="0" err="1"/>
              <a:t>nd</a:t>
            </a:r>
            <a:r>
              <a:rPr lang="en-AU" sz="2800" dirty="0"/>
              <a:t> 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Trial </a:t>
            </a:r>
            <a:r>
              <a:rPr lang="en-AU" sz="2800" dirty="0" err="1"/>
              <a:t>Sustanon</a:t>
            </a:r>
            <a:r>
              <a:rPr lang="en-AU" sz="2800" dirty="0"/>
              <a:t> 250mg IM every 3 weeks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585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pic>
        <p:nvPicPr>
          <p:cNvPr id="3" name="Content Placeholder 4" descr="A graph showing the results of a treatment&#10;&#10;Description automatically generated">
            <a:extLst>
              <a:ext uri="{FF2B5EF4-FFF2-40B4-BE49-F238E27FC236}">
                <a16:creationId xmlns:a16="http://schemas.microsoft.com/office/drawing/2014/main" id="{93C38CEB-A418-B6E0-06DD-2880CF84A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10" y="641445"/>
            <a:ext cx="9972914" cy="54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33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B281E-4031-6930-DB87-233C78014301}"/>
              </a:ext>
            </a:extLst>
          </p:cNvPr>
          <p:cNvSpPr txBox="1"/>
          <p:nvPr/>
        </p:nvSpPr>
        <p:spPr>
          <a:xfrm>
            <a:off x="723331" y="600501"/>
            <a:ext cx="108499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Case Study 2 cont’d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Concern regarding using it more frequently on his own accord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Repeat testing showed T 49 nmol/L (10-30), SHBG 15nmol/L (17-56), free testosterone 1959 </a:t>
            </a:r>
            <a:r>
              <a:rPr lang="en-AU" sz="2800" dirty="0" err="1"/>
              <a:t>pmol</a:t>
            </a:r>
            <a:r>
              <a:rPr lang="en-AU" sz="2800" dirty="0"/>
              <a:t>/L (260-740), oestradiol 225pmol/L (&lt;160).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Explained he has not followed prescribed suggestion a</a:t>
            </a:r>
            <a:r>
              <a:rPr lang="en-US" sz="2800" dirty="0" err="1"/>
              <a:t>nd</a:t>
            </a:r>
            <a:r>
              <a:rPr lang="en-AU" sz="2800" dirty="0"/>
              <a:t> risk involved.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Mr AJ admitted to reducing to using every 5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A script was given for </a:t>
            </a:r>
            <a:r>
              <a:rPr lang="en-AU" sz="2800" dirty="0" err="1"/>
              <a:t>sustanon</a:t>
            </a:r>
            <a:r>
              <a:rPr lang="en-AU" sz="2800" dirty="0"/>
              <a:t> with no repeats and path form given to check trough at the end of returning to three 3 week cycles.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1101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41857-5185-E511-FB06-8661E2A100EF}"/>
              </a:ext>
            </a:extLst>
          </p:cNvPr>
          <p:cNvSpPr txBox="1"/>
          <p:nvPr/>
        </p:nvSpPr>
        <p:spPr>
          <a:xfrm>
            <a:off x="1190847" y="948295"/>
            <a:ext cx="994144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Case Study 2 cont’d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He did not return for follow up on scheduled 2.5 month review date.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However, 18 month later, he returned and had similar symptoms.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Discussed his motivation with PIED use and intentions moving forward.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Currently using </a:t>
            </a:r>
            <a:r>
              <a:rPr lang="en-AU" sz="2800" dirty="0" err="1"/>
              <a:t>primoteston</a:t>
            </a:r>
            <a:r>
              <a:rPr lang="en-AU" sz="2800" dirty="0"/>
              <a:t> 0.5mL every week (125mg).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T 17.5nmol/L, PCV 0.5, PSA 0.8 ug/L (0.25-2.1), normal LFTs.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5288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073B09-A0C5-32B7-5D2F-B58B4C38077B}"/>
              </a:ext>
            </a:extLst>
          </p:cNvPr>
          <p:cNvSpPr txBox="1"/>
          <p:nvPr/>
        </p:nvSpPr>
        <p:spPr>
          <a:xfrm>
            <a:off x="1731671" y="865260"/>
            <a:ext cx="84149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Case 1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Cole, 32 </a:t>
            </a:r>
            <a:r>
              <a:rPr lang="en-US" sz="2400" dirty="0" err="1"/>
              <a:t>yo</a:t>
            </a:r>
            <a:r>
              <a:rPr lang="en-US" sz="2400" dirty="0"/>
              <a:t> male, </a:t>
            </a:r>
            <a:r>
              <a:rPr lang="en-US" sz="2400" dirty="0" err="1"/>
              <a:t>Ht</a:t>
            </a:r>
            <a:r>
              <a:rPr lang="en-US" sz="2400" dirty="0"/>
              <a:t> 182.5 cm, BMI 26.1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Past </a:t>
            </a:r>
            <a:r>
              <a:rPr lang="en-US" sz="2400" dirty="0" err="1"/>
              <a:t>hx</a:t>
            </a:r>
            <a:r>
              <a:rPr lang="en-US" sz="2400" dirty="0"/>
              <a:t> depression- seeing psychologist, not on Rx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Has been a patient of the clinic for 10 years, no other significant health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Presents with R gluteal abscess.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 questioning, admitted to using androgenic-androgenic steroids for the last few months. Self-injecting into gluteal muscle. Using testosterone + trenbolone 3 times a week.</a:t>
            </a:r>
          </a:p>
          <a:p>
            <a:endParaRPr lang="en-US" sz="2400" dirty="0"/>
          </a:p>
          <a:p>
            <a:r>
              <a:rPr lang="en-US" sz="2400" dirty="0"/>
              <a:t>What is important about his presentation?</a:t>
            </a:r>
          </a:p>
        </p:txBody>
      </p:sp>
    </p:spTree>
    <p:extLst>
      <p:ext uri="{BB962C8B-B14F-4D97-AF65-F5344CB8AC3E}">
        <p14:creationId xmlns:p14="http://schemas.microsoft.com/office/powerpoint/2010/main" val="22076611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C3346F-D1E1-644D-A188-63E032E7C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720" y="4754576"/>
            <a:ext cx="3543300" cy="1168400"/>
          </a:xfrm>
          <a:prstGeom prst="rect">
            <a:avLst/>
          </a:prstGeom>
        </p:spPr>
      </p:pic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AFED98D7-2606-69B2-0974-EB30323C1737}"/>
              </a:ext>
            </a:extLst>
          </p:cNvPr>
          <p:cNvGraphicFramePr/>
          <p:nvPr/>
        </p:nvGraphicFramePr>
        <p:xfrm>
          <a:off x="1031966" y="1123406"/>
          <a:ext cx="9692640" cy="5262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57032015-F63B-3976-A71F-3ED48896D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2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246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9AFBD-B575-2D44-87D6-D1C621794B0A}"/>
              </a:ext>
            </a:extLst>
          </p:cNvPr>
          <p:cNvSpPr txBox="1"/>
          <p:nvPr/>
        </p:nvSpPr>
        <p:spPr>
          <a:xfrm>
            <a:off x="806435" y="470263"/>
            <a:ext cx="8686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Is AAS use an addiction?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r>
              <a:rPr lang="en-AU" sz="2400" dirty="0">
                <a:solidFill>
                  <a:srgbClr val="C00000"/>
                </a:solidFill>
              </a:rPr>
              <a:t>Symptoms of substance use disorder are grouped into four categories: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2400" dirty="0">
                <a:solidFill>
                  <a:srgbClr val="C00000"/>
                </a:solidFill>
              </a:rPr>
              <a:t>Impaired control: a craving or strong urge to use the substance; desire or failed attempts to cut down or control substance use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2400" dirty="0">
                <a:solidFill>
                  <a:srgbClr val="C00000"/>
                </a:solidFill>
              </a:rPr>
              <a:t>Social problems: substance use causes failure to complete major tasks at work, school or home; social, work or leisure activities are given up or cut back because of substance use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2400" dirty="0">
                <a:solidFill>
                  <a:srgbClr val="C00000"/>
                </a:solidFill>
              </a:rPr>
              <a:t>Risky use: substance is used in risky settings; continued use despite known problems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2400" dirty="0">
                <a:solidFill>
                  <a:srgbClr val="C00000"/>
                </a:solidFill>
              </a:rPr>
              <a:t>Drug effects: tolerance (need for larger amounts to get the same effect); withdrawal symptoms (different for each substance)</a:t>
            </a:r>
          </a:p>
          <a:p>
            <a:pPr marL="514350" indent="-514350">
              <a:buFont typeface="+mj-lt"/>
              <a:buAutoNum type="arabicPeriod"/>
            </a:pPr>
            <a:endParaRPr lang="en-AU" sz="2400" dirty="0">
              <a:solidFill>
                <a:srgbClr val="C00000"/>
              </a:solidFill>
            </a:endParaRPr>
          </a:p>
          <a:p>
            <a:pPr algn="ctr"/>
            <a:r>
              <a:rPr lang="en-AU" sz="2800" b="1" dirty="0">
                <a:solidFill>
                  <a:srgbClr val="C00000"/>
                </a:solidFill>
              </a:rPr>
              <a:t>YES, it can be</a:t>
            </a:r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A5A19-520B-A94A-A0C8-0C9C21411A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235" y="2377440"/>
            <a:ext cx="2698765" cy="2914666"/>
          </a:xfrm>
          <a:prstGeom prst="rect">
            <a:avLst/>
          </a:prstGeom>
        </p:spPr>
      </p:pic>
      <p:pic>
        <p:nvPicPr>
          <p:cNvPr id="4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C92745-EA68-5AA9-DA15-AE9529270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0903335E-7D03-A17E-2C4E-00447E2C9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83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6524B-2734-884D-8333-DE817A4B8424}"/>
              </a:ext>
            </a:extLst>
          </p:cNvPr>
          <p:cNvSpPr txBox="1"/>
          <p:nvPr/>
        </p:nvSpPr>
        <p:spPr>
          <a:xfrm>
            <a:off x="1502229" y="1097280"/>
            <a:ext cx="877824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Mental Health aspects of PIEDs use</a:t>
            </a:r>
          </a:p>
          <a:p>
            <a:endParaRPr lang="en-AU" b="1" dirty="0">
              <a:solidFill>
                <a:srgbClr val="C00000"/>
              </a:solidFill>
            </a:endParaRPr>
          </a:p>
          <a:p>
            <a:endParaRPr lang="en-AU" sz="2800" b="1" dirty="0">
              <a:solidFill>
                <a:srgbClr val="C00000"/>
              </a:solidFill>
            </a:endParaRPr>
          </a:p>
          <a:p>
            <a:r>
              <a:rPr lang="en-AU" sz="2800" b="1" dirty="0">
                <a:solidFill>
                  <a:srgbClr val="C00000"/>
                </a:solidFill>
              </a:rPr>
              <a:t>Predisposing issues:</a:t>
            </a:r>
            <a:endParaRPr lang="en-AU" sz="28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C00000"/>
                </a:solidFill>
              </a:rPr>
              <a:t>Self-esteem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C00000"/>
                </a:solidFill>
              </a:rPr>
              <a:t>Body Dysmorphia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C00000"/>
                </a:solidFill>
              </a:rPr>
              <a:t>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C00000"/>
                </a:solidFill>
              </a:rPr>
              <a:t>Depression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C00000"/>
                </a:solidFill>
              </a:rPr>
              <a:t>Personality Disorders</a:t>
            </a:r>
            <a:br>
              <a:rPr lang="en-AU" dirty="0"/>
            </a:br>
            <a:endParaRPr lang="en-AU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8D742-F6DA-E14F-AAC1-F8883287E6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477" y="2646690"/>
            <a:ext cx="4582772" cy="3056709"/>
          </a:xfrm>
          <a:prstGeom prst="rect">
            <a:avLst/>
          </a:prstGeom>
        </p:spPr>
      </p:pic>
      <p:pic>
        <p:nvPicPr>
          <p:cNvPr id="4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9A0C18-B5C8-606E-B279-44FEABDC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C5F4DBAE-269B-6930-7B3A-C24DFDD22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751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6524B-2734-884D-8333-DE817A4B8424}"/>
              </a:ext>
            </a:extLst>
          </p:cNvPr>
          <p:cNvSpPr txBox="1"/>
          <p:nvPr/>
        </p:nvSpPr>
        <p:spPr>
          <a:xfrm>
            <a:off x="1502229" y="1097280"/>
            <a:ext cx="877824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Mental Health aspects of PIEDs use</a:t>
            </a:r>
          </a:p>
          <a:p>
            <a:endParaRPr lang="en-AU" b="1" dirty="0">
              <a:solidFill>
                <a:srgbClr val="C00000"/>
              </a:solidFill>
            </a:endParaRPr>
          </a:p>
          <a:p>
            <a:endParaRPr lang="en-AU" sz="2800" b="1" dirty="0">
              <a:solidFill>
                <a:srgbClr val="C00000"/>
              </a:solidFill>
            </a:endParaRPr>
          </a:p>
          <a:p>
            <a:r>
              <a:rPr lang="en-AU" sz="2800" b="1" dirty="0">
                <a:solidFill>
                  <a:srgbClr val="C00000"/>
                </a:solidFill>
              </a:rPr>
              <a:t>During PIEDs use:</a:t>
            </a:r>
            <a:endParaRPr lang="en-AU" sz="28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C00000"/>
                </a:solidFill>
              </a:rPr>
              <a:t>Aggression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C00000"/>
                </a:solidFill>
              </a:rPr>
              <a:t>Agitation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C00000"/>
                </a:solidFill>
              </a:rPr>
              <a:t>Depression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C00000"/>
                </a:solidFill>
              </a:rPr>
              <a:t>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C00000"/>
                </a:solidFill>
              </a:rPr>
              <a:t>Mania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C00000"/>
                </a:solidFill>
              </a:rPr>
              <a:t>Psychosis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>
              <a:solidFill>
                <a:srgbClr val="C00000"/>
              </a:solidFill>
            </a:endParaRPr>
          </a:p>
          <a:p>
            <a:r>
              <a:rPr lang="en-AU" sz="2400" dirty="0">
                <a:solidFill>
                  <a:srgbClr val="C00000"/>
                </a:solidFill>
              </a:rPr>
              <a:t>(May be dose and substance dependent)</a:t>
            </a:r>
            <a:br>
              <a:rPr lang="en-AU" dirty="0"/>
            </a:br>
            <a:endParaRPr lang="en-AU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8D742-F6DA-E14F-AAC1-F8883287E6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477" y="2646690"/>
            <a:ext cx="4582772" cy="3056709"/>
          </a:xfrm>
          <a:prstGeom prst="rect">
            <a:avLst/>
          </a:prstGeom>
        </p:spPr>
      </p:pic>
      <p:pic>
        <p:nvPicPr>
          <p:cNvPr id="4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9A0C18-B5C8-606E-B279-44FEABDC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FB7A4CA5-EFDF-6A52-7387-49DD52D90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474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6524B-2734-884D-8333-DE817A4B8424}"/>
              </a:ext>
            </a:extLst>
          </p:cNvPr>
          <p:cNvSpPr txBox="1"/>
          <p:nvPr/>
        </p:nvSpPr>
        <p:spPr>
          <a:xfrm>
            <a:off x="1502229" y="1097280"/>
            <a:ext cx="877824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Withdrawals from AAS</a:t>
            </a:r>
          </a:p>
          <a:p>
            <a:endParaRPr lang="en-AU" b="1" dirty="0">
              <a:solidFill>
                <a:srgbClr val="C00000"/>
              </a:solidFill>
            </a:endParaRPr>
          </a:p>
          <a:p>
            <a:r>
              <a:rPr lang="en-AU" sz="2800" b="1" dirty="0">
                <a:solidFill>
                  <a:srgbClr val="C00000"/>
                </a:solidFill>
              </a:rPr>
              <a:t>Symptoms from withdrawal from anabolic steroids include:</a:t>
            </a:r>
            <a:endParaRPr lang="en-AU" sz="28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C00000"/>
                </a:solidFill>
              </a:rPr>
              <a:t>Mood swings.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C00000"/>
                </a:solidFill>
              </a:rPr>
              <a:t>Serious depression.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C00000"/>
                </a:solidFill>
              </a:rPr>
              <a:t>Fatigue and excessive sleeping.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C00000"/>
                </a:solidFill>
              </a:rPr>
              <a:t>Restlessness.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C00000"/>
                </a:solidFill>
              </a:rPr>
              <a:t>Loss of appetite.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C00000"/>
                </a:solidFill>
              </a:rPr>
              <a:t>Trouble sleeping or insomnia.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C00000"/>
                </a:solidFill>
              </a:rPr>
              <a:t>Decreased sex drive.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C00000"/>
                </a:solidFill>
              </a:rPr>
              <a:t>Cravings for steroids.</a:t>
            </a:r>
          </a:p>
          <a:p>
            <a:br>
              <a:rPr lang="en-AU" dirty="0"/>
            </a:br>
            <a:endParaRPr lang="en-AU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8D742-F6DA-E14F-AAC1-F8883287E6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477" y="2646690"/>
            <a:ext cx="4582772" cy="3056709"/>
          </a:xfrm>
          <a:prstGeom prst="rect">
            <a:avLst/>
          </a:prstGeom>
        </p:spPr>
      </p:pic>
      <p:pic>
        <p:nvPicPr>
          <p:cNvPr id="4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9A0C18-B5C8-606E-B279-44FEABDC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12DB544A-E3BB-DFBD-32ED-D9479EB79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0055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ECD608B-A349-1D8B-F80A-8B1427611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86524B-2734-884D-8333-DE817A4B8424}"/>
              </a:ext>
            </a:extLst>
          </p:cNvPr>
          <p:cNvSpPr txBox="1"/>
          <p:nvPr/>
        </p:nvSpPr>
        <p:spPr>
          <a:xfrm>
            <a:off x="1551214" y="445778"/>
            <a:ext cx="8778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AAS cycles</a:t>
            </a:r>
          </a:p>
          <a:p>
            <a:endParaRPr lang="en-AU" b="1" dirty="0">
              <a:solidFill>
                <a:srgbClr val="C00000"/>
              </a:solidFill>
            </a:endParaRPr>
          </a:p>
          <a:p>
            <a:br>
              <a:rPr lang="en-AU" dirty="0"/>
            </a:br>
            <a:endParaRPr lang="en-AU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8D742-F6DA-E14F-AAC1-F8883287E6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553" y="479826"/>
            <a:ext cx="1851434" cy="1234907"/>
          </a:xfrm>
          <a:prstGeom prst="rect">
            <a:avLst/>
          </a:prstGeom>
        </p:spPr>
      </p:pic>
      <p:pic>
        <p:nvPicPr>
          <p:cNvPr id="4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9A0C18-B5C8-606E-B279-44FEABDC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93EA9D-9766-B751-DDDD-3252F1977DB0}"/>
              </a:ext>
            </a:extLst>
          </p:cNvPr>
          <p:cNvSpPr/>
          <p:nvPr/>
        </p:nvSpPr>
        <p:spPr>
          <a:xfrm>
            <a:off x="3821723" y="1268285"/>
            <a:ext cx="4548554" cy="2028321"/>
          </a:xfrm>
          <a:prstGeom prst="ellipse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EDBE83-14D3-4368-EDCF-FB84604E15A8}"/>
              </a:ext>
            </a:extLst>
          </p:cNvPr>
          <p:cNvSpPr/>
          <p:nvPr/>
        </p:nvSpPr>
        <p:spPr>
          <a:xfrm>
            <a:off x="1781580" y="3530840"/>
            <a:ext cx="3037115" cy="277585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5C17BE-1292-6FA9-0B00-B7D93849217D}"/>
              </a:ext>
            </a:extLst>
          </p:cNvPr>
          <p:cNvSpPr/>
          <p:nvPr/>
        </p:nvSpPr>
        <p:spPr>
          <a:xfrm>
            <a:off x="7170510" y="3494314"/>
            <a:ext cx="3037115" cy="277585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E455E-4088-FDB7-7290-64196016119A}"/>
              </a:ext>
            </a:extLst>
          </p:cNvPr>
          <p:cNvSpPr txBox="1"/>
          <p:nvPr/>
        </p:nvSpPr>
        <p:spPr>
          <a:xfrm>
            <a:off x="4330427" y="1518021"/>
            <a:ext cx="3624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Predisposing mental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Body dysmorphia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Self-esteem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Depression, </a:t>
            </a:r>
            <a:r>
              <a:rPr lang="en-US" sz="2400" dirty="0" err="1">
                <a:solidFill>
                  <a:srgbClr val="C00000"/>
                </a:solidFill>
              </a:rPr>
              <a:t>anxiety,etc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77630-66ED-BB88-CCF1-BD7C9DE303CC}"/>
              </a:ext>
            </a:extLst>
          </p:cNvPr>
          <p:cNvSpPr txBox="1"/>
          <p:nvPr/>
        </p:nvSpPr>
        <p:spPr>
          <a:xfrm>
            <a:off x="2222451" y="4133939"/>
            <a:ext cx="2155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AEs from AAS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Aggression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Agitation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Anxiety, </a:t>
            </a:r>
            <a:r>
              <a:rPr lang="en-US" sz="2400" dirty="0" err="1">
                <a:solidFill>
                  <a:srgbClr val="C00000"/>
                </a:solidFill>
              </a:rPr>
              <a:t>etc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CB204E-B9BA-18D7-5ACD-5FF4B0CD95CA}"/>
              </a:ext>
            </a:extLst>
          </p:cNvPr>
          <p:cNvSpPr txBox="1"/>
          <p:nvPr/>
        </p:nvSpPr>
        <p:spPr>
          <a:xfrm>
            <a:off x="7716296" y="3795160"/>
            <a:ext cx="2491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Withdrawals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Depression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Fatigue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Restlessness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Low libido, etc.</a:t>
            </a:r>
          </a:p>
        </p:txBody>
      </p:sp>
      <p:sp>
        <p:nvSpPr>
          <p:cNvPr id="11" name="Curved Right Arrow 10">
            <a:extLst>
              <a:ext uri="{FF2B5EF4-FFF2-40B4-BE49-F238E27FC236}">
                <a16:creationId xmlns:a16="http://schemas.microsoft.com/office/drawing/2014/main" id="{A6EA6706-244E-3313-0705-D21BC43ACA17}"/>
              </a:ext>
            </a:extLst>
          </p:cNvPr>
          <p:cNvSpPr/>
          <p:nvPr/>
        </p:nvSpPr>
        <p:spPr>
          <a:xfrm>
            <a:off x="4948645" y="4376057"/>
            <a:ext cx="1027611" cy="101237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Right Arrow 11">
            <a:extLst>
              <a:ext uri="{FF2B5EF4-FFF2-40B4-BE49-F238E27FC236}">
                <a16:creationId xmlns:a16="http://schemas.microsoft.com/office/drawing/2014/main" id="{47459FDD-BA38-7B54-8C5C-3891B09D8C5D}"/>
              </a:ext>
            </a:extLst>
          </p:cNvPr>
          <p:cNvSpPr/>
          <p:nvPr/>
        </p:nvSpPr>
        <p:spPr>
          <a:xfrm rot="10800000">
            <a:off x="6142900" y="4274167"/>
            <a:ext cx="946696" cy="111426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A78C8D19-656F-AFDC-322B-6C084D42FAB6}"/>
              </a:ext>
            </a:extLst>
          </p:cNvPr>
          <p:cNvSpPr/>
          <p:nvPr/>
        </p:nvSpPr>
        <p:spPr>
          <a:xfrm rot="2354688">
            <a:off x="3989285" y="3053814"/>
            <a:ext cx="457200" cy="6927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18BA0AE5-5EE7-C1FF-AE5D-096FA15D4ED7}"/>
              </a:ext>
            </a:extLst>
          </p:cNvPr>
          <p:cNvSpPr/>
          <p:nvPr/>
        </p:nvSpPr>
        <p:spPr>
          <a:xfrm rot="19660975">
            <a:off x="7655280" y="2991809"/>
            <a:ext cx="457200" cy="6927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25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5A85B-43ED-D14C-838C-73D219FD3F61}"/>
              </a:ext>
            </a:extLst>
          </p:cNvPr>
          <p:cNvSpPr txBox="1"/>
          <p:nvPr/>
        </p:nvSpPr>
        <p:spPr>
          <a:xfrm>
            <a:off x="1528354" y="587829"/>
            <a:ext cx="894805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Treatment for AAS 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3D743C-DD7C-5D46-B6E2-A1F563935D7E}"/>
              </a:ext>
            </a:extLst>
          </p:cNvPr>
          <p:cNvSpPr txBox="1"/>
          <p:nvPr/>
        </p:nvSpPr>
        <p:spPr>
          <a:xfrm>
            <a:off x="1619794" y="2390742"/>
            <a:ext cx="5238206" cy="26776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Therapy- limited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No programs, no self-help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Medications- none for at least 6-12 months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Harm reduction is the only modality used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733726-CB29-5C4E-974D-77B3460E6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213" y="2390742"/>
            <a:ext cx="4328222" cy="2886890"/>
          </a:xfrm>
          <a:prstGeom prst="rect">
            <a:avLst/>
          </a:prstGeom>
        </p:spPr>
      </p:pic>
      <p:pic>
        <p:nvPicPr>
          <p:cNvPr id="3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0B1D2F2-D765-CF0B-F95B-6D8BCEAB8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DACE4A53-0577-AE1F-B28D-F76FA73B0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62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CC56C-A169-C692-1CB6-0E16F4F3728D}"/>
              </a:ext>
            </a:extLst>
          </p:cNvPr>
          <p:cNvSpPr txBox="1"/>
          <p:nvPr/>
        </p:nvSpPr>
        <p:spPr>
          <a:xfrm>
            <a:off x="838200" y="346134"/>
            <a:ext cx="1074065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Summary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 aware that anabolic steroid misuse is happening and sequelae can be managed if: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You monitor and are proactive with these sequelae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Have an open, honest, </a:t>
            </a:r>
            <a:r>
              <a:rPr lang="en-US" sz="2800" dirty="0" err="1"/>
              <a:t>non-judgemental</a:t>
            </a:r>
            <a:r>
              <a:rPr lang="en-US" sz="2800" dirty="0"/>
              <a:t> discussion of your care.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Reassure your patient their safety is your priority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Harm reduction practice shown to be beneficial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Referral and shared care is best involving: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Endocrinologists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Psychologists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Nurses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135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CC56C-A169-C692-1CB6-0E16F4F3728D}"/>
              </a:ext>
            </a:extLst>
          </p:cNvPr>
          <p:cNvSpPr txBox="1"/>
          <p:nvPr/>
        </p:nvSpPr>
        <p:spPr>
          <a:xfrm>
            <a:off x="725672" y="2345055"/>
            <a:ext cx="10740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Case Study 2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39923674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03DC05-C7A3-BF77-7537-5EE4AC29D97B}"/>
              </a:ext>
            </a:extLst>
          </p:cNvPr>
          <p:cNvSpPr txBox="1"/>
          <p:nvPr/>
        </p:nvSpPr>
        <p:spPr>
          <a:xfrm>
            <a:off x="676657" y="449786"/>
            <a:ext cx="10881360" cy="57554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Poll 2</a:t>
            </a:r>
          </a:p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r>
              <a:rPr lang="en-US" sz="3200" b="1" dirty="0"/>
              <a:t>Do you think you see anyone who uses </a:t>
            </a:r>
            <a:r>
              <a:rPr lang="en-US" sz="3200" b="1" dirty="0" err="1"/>
              <a:t>PIEDs</a:t>
            </a:r>
            <a:r>
              <a:rPr lang="en-US" sz="3200" b="1" dirty="0"/>
              <a:t>?</a:t>
            </a:r>
          </a:p>
          <a:p>
            <a:pPr algn="ctr"/>
            <a:r>
              <a:rPr lang="en-US" sz="3200" dirty="0"/>
              <a:t>Yes		No	        Unsure</a:t>
            </a:r>
          </a:p>
          <a:p>
            <a:pPr algn="ctr"/>
            <a:endParaRPr lang="en-US" sz="4000" dirty="0"/>
          </a:p>
          <a:p>
            <a:pPr algn="ctr"/>
            <a:r>
              <a:rPr lang="en-US" sz="3200" b="1" dirty="0"/>
              <a:t>How comfortable are you managing patients using </a:t>
            </a:r>
            <a:r>
              <a:rPr lang="en-US" sz="3200" b="1" dirty="0" err="1"/>
              <a:t>PIEDs</a:t>
            </a:r>
            <a:r>
              <a:rPr lang="en-US" sz="3200" b="1" dirty="0"/>
              <a:t>?</a:t>
            </a:r>
          </a:p>
          <a:p>
            <a:pPr algn="ctr"/>
            <a:r>
              <a:rPr lang="en-US" sz="2800" dirty="0"/>
              <a:t>I am comfortable treating patients who are using </a:t>
            </a:r>
            <a:r>
              <a:rPr lang="en-US" sz="2800" dirty="0" err="1"/>
              <a:t>PIEDs</a:t>
            </a:r>
            <a:endParaRPr lang="en-US" sz="2800" dirty="0"/>
          </a:p>
          <a:p>
            <a:pPr algn="ctr"/>
            <a:r>
              <a:rPr lang="en-US" sz="2800" dirty="0"/>
              <a:t>I am not sure how to manage patients using </a:t>
            </a:r>
            <a:r>
              <a:rPr lang="en-US" sz="2800" dirty="0" err="1"/>
              <a:t>PIEDs</a:t>
            </a:r>
            <a:endParaRPr lang="en-US" sz="2800" dirty="0"/>
          </a:p>
          <a:p>
            <a:pPr algn="ctr"/>
            <a:r>
              <a:rPr lang="en-US" sz="2800" dirty="0"/>
              <a:t>I don’t have patients in my practice using </a:t>
            </a:r>
            <a:r>
              <a:rPr lang="en-US" sz="2800" dirty="0" err="1"/>
              <a:t>PIEDs</a:t>
            </a:r>
            <a:endParaRPr lang="en-US" sz="2800" dirty="0"/>
          </a:p>
          <a:p>
            <a:pPr algn="ctr"/>
            <a:r>
              <a:rPr lang="en-US" sz="2800" dirty="0"/>
              <a:t>I think I have patients using </a:t>
            </a:r>
            <a:r>
              <a:rPr lang="en-US" sz="2800" dirty="0" err="1"/>
              <a:t>PIEDs</a:t>
            </a:r>
            <a:r>
              <a:rPr lang="en-US" sz="2800" dirty="0"/>
              <a:t>, but am not sure how to ask if they are using </a:t>
            </a:r>
            <a:r>
              <a:rPr lang="en-US" sz="2800" dirty="0" err="1"/>
              <a:t>PIEDs</a:t>
            </a:r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D6DEEEA2-5137-299C-FB07-F1D35595B80F}"/>
              </a:ext>
            </a:extLst>
          </p:cNvPr>
          <p:cNvSpPr/>
          <p:nvPr/>
        </p:nvSpPr>
        <p:spPr>
          <a:xfrm>
            <a:off x="4901184" y="2139696"/>
            <a:ext cx="164592" cy="164592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2F9F4BB7-7DDC-2496-3772-425E331C9A34}"/>
              </a:ext>
            </a:extLst>
          </p:cNvPr>
          <p:cNvSpPr/>
          <p:nvPr/>
        </p:nvSpPr>
        <p:spPr>
          <a:xfrm>
            <a:off x="6608066" y="2139696"/>
            <a:ext cx="164592" cy="164592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0368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F3C3-0B2B-A24D-8A70-70F392878A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737CAE-F06B-3D41-AC2B-AA4AB564B9D4}"/>
              </a:ext>
            </a:extLst>
          </p:cNvPr>
          <p:cNvSpPr txBox="1"/>
          <p:nvPr/>
        </p:nvSpPr>
        <p:spPr>
          <a:xfrm>
            <a:off x="3719384" y="1272746"/>
            <a:ext cx="5041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A5322-C5FD-CF4D-BDFF-617284C98691}"/>
              </a:ext>
            </a:extLst>
          </p:cNvPr>
          <p:cNvSpPr txBox="1"/>
          <p:nvPr/>
        </p:nvSpPr>
        <p:spPr>
          <a:xfrm>
            <a:off x="1524000" y="1612362"/>
            <a:ext cx="9522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  <a:p>
            <a:pPr algn="ctr"/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E125C-8884-694B-B945-440200C73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90" y="147003"/>
            <a:ext cx="11236960" cy="4338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B48F1-05B7-D145-89F6-7494D439D671}"/>
              </a:ext>
            </a:extLst>
          </p:cNvPr>
          <p:cNvSpPr txBox="1"/>
          <p:nvPr/>
        </p:nvSpPr>
        <p:spPr>
          <a:xfrm>
            <a:off x="2824480" y="1122363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Performance and image enhancing Drugs- PIEDs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AD0694-B8C7-E64C-91F0-C24AA09A5DE5}"/>
              </a:ext>
            </a:extLst>
          </p:cNvPr>
          <p:cNvSpPr txBox="1"/>
          <p:nvPr/>
        </p:nvSpPr>
        <p:spPr>
          <a:xfrm>
            <a:off x="1361440" y="2212526"/>
            <a:ext cx="4602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AAS (Anabolic-androgenic steroids)</a:t>
            </a:r>
          </a:p>
          <a:p>
            <a:pPr algn="ctr"/>
            <a:endParaRPr lang="en-US" sz="2400" b="1" dirty="0">
              <a:solidFill>
                <a:srgbClr val="C00000"/>
              </a:solidFill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Testosterone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Nandrolone (deca)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Boldenone (eq, equipoise)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Stanazolol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Methenolone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Trenbolone (tren)</a:t>
            </a: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80-90% of all PIEDs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6CC906-847E-914F-B0F5-2554C7B4EE7D}"/>
              </a:ext>
            </a:extLst>
          </p:cNvPr>
          <p:cNvSpPr txBox="1"/>
          <p:nvPr/>
        </p:nvSpPr>
        <p:spPr>
          <a:xfrm>
            <a:off x="6888206" y="2269203"/>
            <a:ext cx="2243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Hormones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HGH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HGH-like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SARMs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IGF-1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58263-025F-414F-9FC8-BBFBE596AD6D}"/>
              </a:ext>
            </a:extLst>
          </p:cNvPr>
          <p:cNvSpPr txBox="1"/>
          <p:nvPr/>
        </p:nvSpPr>
        <p:spPr>
          <a:xfrm>
            <a:off x="9235440" y="245872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Peptides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ED565-1677-A84D-9012-61D486B1F94C}"/>
              </a:ext>
            </a:extLst>
          </p:cNvPr>
          <p:cNvSpPr txBox="1"/>
          <p:nvPr/>
        </p:nvSpPr>
        <p:spPr>
          <a:xfrm>
            <a:off x="9938204" y="3399813"/>
            <a:ext cx="135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Insulin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195BA-1F0C-4A4F-AF82-877E623D8AFA}"/>
              </a:ext>
            </a:extLst>
          </p:cNvPr>
          <p:cNvSpPr txBox="1"/>
          <p:nvPr/>
        </p:nvSpPr>
        <p:spPr>
          <a:xfrm>
            <a:off x="8010184" y="4074160"/>
            <a:ext cx="1946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Post-cycle therapy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Clomiphene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Tamoxifen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Anastrozole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HCG</a:t>
            </a:r>
          </a:p>
          <a:p>
            <a:endParaRPr lang="en-US" dirty="0"/>
          </a:p>
        </p:txBody>
      </p:sp>
      <p:pic>
        <p:nvPicPr>
          <p:cNvPr id="3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F2AB4AB-DCA8-D253-B5F2-9687AD3C3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C77F62FD-92BA-EDB2-318B-540490EAB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171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27B3-AB5D-B5A5-0061-94B02B324052}"/>
              </a:ext>
            </a:extLst>
          </p:cNvPr>
          <p:cNvSpPr txBox="1"/>
          <p:nvPr/>
        </p:nvSpPr>
        <p:spPr>
          <a:xfrm>
            <a:off x="838200" y="948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CC56C-A169-C692-1CB6-0E16F4F3728D}"/>
              </a:ext>
            </a:extLst>
          </p:cNvPr>
          <p:cNvSpPr txBox="1"/>
          <p:nvPr/>
        </p:nvSpPr>
        <p:spPr>
          <a:xfrm>
            <a:off x="725672" y="1770897"/>
            <a:ext cx="107406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General discussion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Next steps? Special Interest Group?</a:t>
            </a:r>
          </a:p>
          <a:p>
            <a:pPr algn="ctr"/>
            <a:r>
              <a:rPr lang="en-US" sz="3600" dirty="0">
                <a:hlinkClick r:id="rId4"/>
              </a:rPr>
              <a:t>kevin.lee@monash.edu</a:t>
            </a:r>
            <a:endParaRPr lang="en-US" sz="3600" dirty="0"/>
          </a:p>
          <a:p>
            <a:pPr algn="ctr"/>
            <a:r>
              <a:rPr lang="en-US" sz="3600" dirty="0">
                <a:hlinkClick r:id="rId5"/>
              </a:rPr>
              <a:t>beng@prahranmarketclinic.com</a:t>
            </a:r>
            <a:endParaRPr lang="en-US" sz="3600" dirty="0"/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2240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7BCDAC7C-BC8E-D929-5DEC-48B09115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238152-B3B2-FF74-8BBF-296039BCE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600" y="711200"/>
            <a:ext cx="82567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11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 descr="&quot;&quot;">
            <a:extLst>
              <a:ext uri="{FF2B5EF4-FFF2-40B4-BE49-F238E27FC236}">
                <a16:creationId xmlns:a16="http://schemas.microsoft.com/office/drawing/2014/main" id="{684A9D38-709F-9945-BBF8-BF6C9CB72BD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0113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 object, chain&#10;&#10;Description automatically generated">
            <a:extLst>
              <a:ext uri="{FF2B5EF4-FFF2-40B4-BE49-F238E27FC236}">
                <a16:creationId xmlns:a16="http://schemas.microsoft.com/office/drawing/2014/main" id="{F7924C21-3013-CC45-B297-8FFFC941A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881"/>
          <a:stretch/>
        </p:blipFill>
        <p:spPr>
          <a:xfrm>
            <a:off x="0" y="67516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388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8C44E2-90A9-C84E-8E40-BF36268AF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43613"/>
            <a:ext cx="40481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D4E74645-009E-0A4E-B4DD-808F95B9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90" y="590906"/>
            <a:ext cx="3411537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3F92A6-0E87-8E4F-B632-5574E1355B05}"/>
              </a:ext>
            </a:extLst>
          </p:cNvPr>
          <p:cNvSpPr txBox="1"/>
          <p:nvPr/>
        </p:nvSpPr>
        <p:spPr>
          <a:xfrm>
            <a:off x="900113" y="1834339"/>
            <a:ext cx="11107737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AUDIT period– May 2019-May 2021 (RACGP NREEC 18-12)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collaborating sites (+3) in 5 cities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Data collected by doctors-redcap or excel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Target populations- prescribed testosterone and non-prescribed PIEDs (including testosterone) – testosterone deficient, transgender and non-prescribed use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Demographics, blood test results, reported AEs</a:t>
            </a:r>
          </a:p>
        </p:txBody>
      </p:sp>
      <p:pic>
        <p:nvPicPr>
          <p:cNvPr id="3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466DF120-64E1-8709-DF93-14C243C9C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737CAE-F06B-3D41-AC2B-AA4AB564B9D4}"/>
              </a:ext>
            </a:extLst>
          </p:cNvPr>
          <p:cNvSpPr txBox="1"/>
          <p:nvPr/>
        </p:nvSpPr>
        <p:spPr>
          <a:xfrm>
            <a:off x="3787283" y="1509115"/>
            <a:ext cx="5041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A5322-C5FD-CF4D-BDFF-617284C98691}"/>
              </a:ext>
            </a:extLst>
          </p:cNvPr>
          <p:cNvSpPr txBox="1"/>
          <p:nvPr/>
        </p:nvSpPr>
        <p:spPr>
          <a:xfrm>
            <a:off x="5447211" y="1786840"/>
            <a:ext cx="55997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Mostly IM injections, gluts &gt;thigh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Some oral (especially PCT)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Insulin- s/c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In cycles 3/12 on and off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Blast and cruise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Continuous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Stacking</a:t>
            </a:r>
          </a:p>
          <a:p>
            <a:pPr algn="ctr"/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46F15-F710-274F-BFA9-790B9781B290}"/>
              </a:ext>
            </a:extLst>
          </p:cNvPr>
          <p:cNvSpPr txBox="1"/>
          <p:nvPr/>
        </p:nvSpPr>
        <p:spPr>
          <a:xfrm>
            <a:off x="1854926" y="770709"/>
            <a:ext cx="8530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How is PIEDs used?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83A27-7B98-7B44-B76B-82BA4E0F7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059" y="2304146"/>
            <a:ext cx="3632200" cy="2235200"/>
          </a:xfrm>
          <a:prstGeom prst="rect">
            <a:avLst/>
          </a:prstGeom>
        </p:spPr>
      </p:pic>
      <p:pic>
        <p:nvPicPr>
          <p:cNvPr id="5" name="Picture 2" descr="Young Sporty Couple Sportswear Working Out Together Gym Sport Fitness —  Stock Photo © Marushy99 #434973764">
            <a:extLst>
              <a:ext uri="{FF2B5EF4-FFF2-40B4-BE49-F238E27FC236}">
                <a16:creationId xmlns:a16="http://schemas.microsoft.com/office/drawing/2014/main" id="{06FC06A0-0E44-1FAA-B926-B5546E8F8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8000"/>
                    </a14:imgEffect>
                    <a14:imgEffect>
                      <a14:brightnessContrast bright="3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712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 fit bodies" id="{83D8D798-0B06-764F-BA03-5CDA837930F9}" vid="{FD852252-FC91-D841-B4D0-E8240BFE2D8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A7EEB071F78449B24680653A705CB" ma:contentTypeVersion="19" ma:contentTypeDescription="Create a new document." ma:contentTypeScope="" ma:versionID="84556b7079a34849484194f9f5ce5a2f">
  <xsd:schema xmlns:xsd="http://www.w3.org/2001/XMLSchema" xmlns:xs="http://www.w3.org/2001/XMLSchema" xmlns:p="http://schemas.microsoft.com/office/2006/metadata/properties" xmlns:ns2="c341930b-a6fa-4791-991c-7d32b834fe93" xmlns:ns3="3ffc0690-f997-4e80-a5c2-371741ac2e44" targetNamespace="http://schemas.microsoft.com/office/2006/metadata/properties" ma:root="true" ma:fieldsID="06d53b7fa68024b7a8ffc792ae95b90d" ns2:_="" ns3:_="">
    <xsd:import namespace="c341930b-a6fa-4791-991c-7d32b834fe93"/>
    <xsd:import namespace="3ffc0690-f997-4e80-a5c2-371741ac2e4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2:SharedWithUsers" minOccurs="0"/>
                <xsd:element ref="ns2:SharedWithDetails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1930b-a6fa-4791-991c-7d32b834fe9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09f808bb-7b9f-45e5-b3ac-ce01436de463}" ma:internalName="TaxCatchAll" ma:showField="CatchAllData" ma:web="c341930b-a6fa-4791-991c-7d32b834fe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fc0690-f997-4e80-a5c2-371741ac2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aa6e3ca-40fc-48b3-84fc-0028a2dccb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B470A9E-A742-46A9-A656-2B972BAD6E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427E61-35A0-4434-BE6D-F7B2FD62D1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1930b-a6fa-4791-991c-7d32b834fe93"/>
    <ds:schemaRef ds:uri="3ffc0690-f997-4e80-a5c2-371741ac2e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F8A5BC-6985-485A-951A-8836DAA1875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17545</TotalTime>
  <Words>2809</Words>
  <Application>Microsoft Office PowerPoint</Application>
  <PresentationFormat>Widescreen</PresentationFormat>
  <Paragraphs>489</Paragraphs>
  <Slides>60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Aptos</vt:lpstr>
      <vt:lpstr>Aptos Display</vt:lpstr>
      <vt:lpstr>Arial</vt:lpstr>
      <vt:lpstr>Calibri</vt:lpstr>
      <vt:lpstr>Roboto</vt:lpstr>
      <vt:lpstr>Wingdings</vt:lpstr>
      <vt:lpstr>Office Theme</vt:lpstr>
      <vt:lpstr>Chart</vt:lpstr>
      <vt:lpstr>Picking the anabolic steroid user in your waiting room: Why it is important to manage and reduce harm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bengeu1@bigpond.com</dc:creator>
  <cp:lastModifiedBy>Robi  Robinson</cp:lastModifiedBy>
  <cp:revision>16</cp:revision>
  <dcterms:created xsi:type="dcterms:W3CDTF">2024-07-14T01:47:53Z</dcterms:created>
  <dcterms:modified xsi:type="dcterms:W3CDTF">2024-09-23T23:50:13Z</dcterms:modified>
</cp:coreProperties>
</file>